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95" r:id="rId2"/>
    <p:sldId id="270" r:id="rId3"/>
    <p:sldId id="269" r:id="rId4"/>
    <p:sldId id="271" r:id="rId5"/>
    <p:sldId id="272" r:id="rId6"/>
    <p:sldId id="264" r:id="rId7"/>
    <p:sldId id="258" r:id="rId8"/>
    <p:sldId id="259" r:id="rId9"/>
    <p:sldId id="260" r:id="rId10"/>
    <p:sldId id="261" r:id="rId11"/>
    <p:sldId id="262" r:id="rId12"/>
    <p:sldId id="263" r:id="rId13"/>
    <p:sldId id="266" r:id="rId14"/>
    <p:sldId id="273" r:id="rId15"/>
    <p:sldId id="274" r:id="rId16"/>
    <p:sldId id="275" r:id="rId17"/>
    <p:sldId id="265" r:id="rId18"/>
    <p:sldId id="277" r:id="rId19"/>
    <p:sldId id="292" r:id="rId20"/>
    <p:sldId id="278" r:id="rId21"/>
    <p:sldId id="291" r:id="rId22"/>
    <p:sldId id="293" r:id="rId23"/>
    <p:sldId id="279" r:id="rId24"/>
    <p:sldId id="294" r:id="rId25"/>
    <p:sldId id="280" r:id="rId26"/>
    <p:sldId id="281" r:id="rId27"/>
    <p:sldId id="282" r:id="rId28"/>
    <p:sldId id="283" r:id="rId29"/>
    <p:sldId id="284" r:id="rId30"/>
    <p:sldId id="285" r:id="rId31"/>
    <p:sldId id="286" r:id="rId32"/>
    <p:sldId id="287" r:id="rId33"/>
    <p:sldId id="289"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0" d="100"/>
          <a:sy n="90" d="100"/>
        </p:scale>
        <p:origin x="-2232" y="-54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B931CD4B-F74C-4C48-BC51-D49F740B4E4A}" type="datetime1">
              <a:rPr lang="en-US"/>
              <a:pPr/>
              <a:t>3/2/2017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330D853C-9748-0144-B4D8-359E84B1B860}" type="slidenum">
              <a:rPr lang="en-US"/>
              <a:pPr/>
              <a:t>‹#›</a:t>
            </a:fld>
            <a:endParaRPr lang="en-US"/>
          </a:p>
        </p:txBody>
      </p:sp>
    </p:spTree>
    <p:extLst>
      <p:ext uri="{BB962C8B-B14F-4D97-AF65-F5344CB8AC3E}">
        <p14:creationId xmlns:p14="http://schemas.microsoft.com/office/powerpoint/2010/main" val="3079018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Insert your club name above.</a:t>
            </a:r>
          </a:p>
          <a:p>
            <a:pPr eaLnBrk="1" hangingPunct="1">
              <a:spcBef>
                <a:spcPct val="0"/>
              </a:spcBef>
            </a:pPr>
            <a:endParaRPr lang="en-US">
              <a:latin typeface="Calibri" charset="0"/>
              <a:ea typeface="ＭＳ Ｐゴシック" charset="0"/>
              <a:cs typeface="ＭＳ Ｐゴシック" charset="0"/>
            </a:endParaRPr>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52ABE0-1581-7848-A0A0-2662621C6EBD}" type="slidenum">
              <a:rPr lang="en-US" sz="1200">
                <a:latin typeface="Calibri" charset="0"/>
              </a:rPr>
              <a:pPr eaLnBrk="1" hangingPunct="1"/>
              <a:t>1</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ea typeface="ＭＳ Ｐゴシック" charset="0"/>
                <a:cs typeface="ＭＳ Ｐゴシック" charset="0"/>
              </a:rPr>
              <a:t>Click the </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Insert Picture From File</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 icon (mountain scene) and select a picture from your files to import. </a:t>
            </a:r>
          </a:p>
          <a:p>
            <a:pPr eaLnBrk="1" hangingPunct="1">
              <a:spcBef>
                <a:spcPct val="0"/>
              </a:spcBef>
            </a:pPr>
            <a:r>
              <a:rPr lang="en-US">
                <a:solidFill>
                  <a:srgbClr val="FFFFFF"/>
                </a:solidFill>
                <a:latin typeface="Times-Roman" charset="0"/>
                <a:ea typeface="ＭＳ Ｐゴシック" charset="0"/>
                <a:cs typeface="Calibri" charset="0"/>
              </a:rPr>
              <a:t>Discuss any findings related to the teeth, morphology, decay, defective crowns or restorations, missing teeth, etc.</a:t>
            </a:r>
            <a:endParaRPr lang="en-US">
              <a:latin typeface="Calibri" charset="0"/>
              <a:ea typeface="ＭＳ Ｐゴシック" charset="0"/>
              <a:cs typeface="ＭＳ Ｐゴシック" charset="0"/>
            </a:endParaRPr>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3056ABA-9277-5A46-8F30-280936A20232}" type="slidenum">
              <a:rPr lang="en-US" sz="1200">
                <a:latin typeface="Calibri" charset="0"/>
              </a:rPr>
              <a:pPr eaLnBrk="1" hangingPunct="1"/>
              <a:t>10</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ea typeface="ＭＳ Ｐゴシック" charset="0"/>
                <a:cs typeface="ＭＳ Ｐゴシック" charset="0"/>
              </a:rPr>
              <a:t>Click the </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Insert Picture From File</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 icon (mountain scene) and select a picture from your files to import. </a:t>
            </a:r>
          </a:p>
          <a:p>
            <a:pPr eaLnBrk="1" hangingPunct="1">
              <a:spcBef>
                <a:spcPct val="0"/>
              </a:spcBef>
            </a:pPr>
            <a:r>
              <a:rPr lang="en-US">
                <a:latin typeface="Times-Roman" charset="0"/>
                <a:ea typeface="ＭＳ Ｐゴシック" charset="0"/>
                <a:cs typeface="Calibri" charset="0"/>
              </a:rPr>
              <a:t>List patient</a:t>
            </a:r>
            <a:r>
              <a:rPr lang="ja-JP" altLang="en-US">
                <a:latin typeface="Times-Roman" charset="0"/>
                <a:ea typeface="ＭＳ Ｐゴシック" charset="0"/>
                <a:cs typeface="Calibri" charset="0"/>
              </a:rPr>
              <a:t>’</a:t>
            </a:r>
            <a:r>
              <a:rPr lang="en-US">
                <a:latin typeface="Times-Roman" charset="0"/>
                <a:ea typeface="ＭＳ Ｐゴシック" charset="0"/>
                <a:cs typeface="Calibri" charset="0"/>
              </a:rPr>
              <a:t>s Angles classification. List contacts in lateral excursion, protrusion. List any areas of occlusal pathology.</a:t>
            </a:r>
            <a:endParaRPr lang="en-US" b="1">
              <a:latin typeface="Calibri" charset="0"/>
              <a:ea typeface="ＭＳ Ｐゴシック" charset="0"/>
              <a:cs typeface="ＭＳ Ｐゴシック" charset="0"/>
            </a:endParaRPr>
          </a:p>
          <a:p>
            <a:pPr eaLnBrk="1" hangingPunct="1">
              <a:spcBef>
                <a:spcPct val="0"/>
              </a:spcBef>
            </a:pPr>
            <a:r>
              <a:rPr lang="en-US">
                <a:latin typeface="Calibri" charset="0"/>
                <a:ea typeface="ＭＳ Ｐゴシック" charset="0"/>
                <a:cs typeface="ＭＳ Ｐゴシック" charset="0"/>
              </a:rPr>
              <a:t>If you do not have the above images you can delete the two picture / text boxes. </a:t>
            </a:r>
          </a:p>
        </p:txBody>
      </p:sp>
      <p:sp>
        <p:nvSpPr>
          <p:cNvPr id="3482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B2A74A7-FD64-3247-873D-3C42A210E81C}" type="slidenum">
              <a:rPr lang="en-US" sz="1200">
                <a:latin typeface="Calibri" charset="0"/>
              </a:rPr>
              <a:pPr eaLnBrk="1" hangingPunct="1"/>
              <a:t>11</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100">
                <a:solidFill>
                  <a:srgbClr val="FFFFFF"/>
                </a:solidFill>
                <a:latin typeface="Calibri" charset="0"/>
                <a:ea typeface="ＭＳ Ｐゴシック" charset="0"/>
                <a:cs typeface="Calibri" charset="0"/>
              </a:rPr>
              <a:t>List other occlusal findings above.  </a:t>
            </a:r>
            <a:r>
              <a:rPr lang="en-US" sz="1100" b="1">
                <a:solidFill>
                  <a:srgbClr val="FFFFFF"/>
                </a:solidFill>
                <a:latin typeface="Calibri" charset="0"/>
                <a:ea typeface="ＭＳ Ｐゴシック" charset="0"/>
                <a:cs typeface="Calibri" charset="0"/>
              </a:rPr>
              <a:t>For example:  Overjet or overbite findings both vertical and horizontal.  *Fremitus</a:t>
            </a:r>
          </a:p>
          <a:p>
            <a:pPr eaLnBrk="1" hangingPunct="1">
              <a:spcBef>
                <a:spcPct val="0"/>
              </a:spcBef>
            </a:pPr>
            <a:r>
              <a:rPr lang="en-US" sz="1100" b="1">
                <a:solidFill>
                  <a:srgbClr val="FFFFFF"/>
                </a:solidFill>
                <a:latin typeface="Calibri" charset="0"/>
                <a:ea typeface="ＭＳ Ｐゴシック" charset="0"/>
                <a:cs typeface="Calibri" charset="0"/>
              </a:rPr>
              <a:t>*Deep overbite  * Protrusive guidance of incisors and canines.  *Occlusal vertical dimension appears to be reduced.  Inter-occlusal rest space of 4mm.  </a:t>
            </a:r>
          </a:p>
          <a:p>
            <a:pPr eaLnBrk="1" hangingPunct="1">
              <a:spcBef>
                <a:spcPct val="0"/>
              </a:spcBef>
            </a:pPr>
            <a:endParaRPr lang="en-US">
              <a:latin typeface="Calibri" charset="0"/>
              <a:ea typeface="ＭＳ Ｐゴシック" charset="0"/>
              <a:cs typeface="ＭＳ Ｐゴシック" charset="0"/>
            </a:endParaRPr>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07BD541-1969-334B-B9A4-766697E31581}"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Times-Roman" charset="0"/>
                <a:ea typeface="ＭＳ Ｐゴシック" charset="0"/>
                <a:cs typeface="Calibri" charset="0"/>
              </a:rPr>
              <a:t>Enter any additional findings or concerns above. If no other information is needed, you may delete this slide</a:t>
            </a:r>
            <a:r>
              <a:rPr lang="en-US" b="1">
                <a:solidFill>
                  <a:srgbClr val="FFFFFF"/>
                </a:solidFill>
                <a:latin typeface="Times-Roman" charset="0"/>
                <a:ea typeface="ＭＳ Ｐゴシック" charset="0"/>
                <a:cs typeface="Calibri" charset="0"/>
              </a:rPr>
              <a:t>.  For example:</a:t>
            </a:r>
          </a:p>
          <a:p>
            <a:pPr eaLnBrk="1" hangingPunct="1">
              <a:spcBef>
                <a:spcPct val="0"/>
              </a:spcBef>
            </a:pPr>
            <a:r>
              <a:rPr lang="en-US" b="1">
                <a:solidFill>
                  <a:srgbClr val="FFFFFF"/>
                </a:solidFill>
                <a:latin typeface="Times-Roman" charset="0"/>
                <a:ea typeface="ＭＳ Ｐゴシック" charset="0"/>
                <a:cs typeface="Calibri" charset="0"/>
              </a:rPr>
              <a:t>Ceph and/or lateral cephalometric tracing, Buccal crossbite between teeth #</a:t>
            </a:r>
            <a:r>
              <a:rPr lang="ja-JP" altLang="en-US" b="1">
                <a:solidFill>
                  <a:srgbClr val="FFFFFF"/>
                </a:solidFill>
                <a:latin typeface="Times-Roman" charset="0"/>
                <a:ea typeface="ＭＳ Ｐゴシック" charset="0"/>
                <a:cs typeface="Calibri" charset="0"/>
              </a:rPr>
              <a:t>’</a:t>
            </a:r>
            <a:r>
              <a:rPr lang="en-US" b="1">
                <a:solidFill>
                  <a:srgbClr val="FFFFFF"/>
                </a:solidFill>
                <a:latin typeface="Times-Roman" charset="0"/>
                <a:ea typeface="ＭＳ Ｐゴシック" charset="0"/>
                <a:cs typeface="Calibri" charset="0"/>
              </a:rPr>
              <a:t>s 2 &amp; 31, Non-working interferences?</a:t>
            </a:r>
            <a:endParaRPr lang="en-US" b="1">
              <a:solidFill>
                <a:srgbClr val="FFFFFF"/>
              </a:solidFill>
              <a:latin typeface="Calibri" charset="0"/>
              <a:ea typeface="ＭＳ Ｐゴシック" charset="0"/>
              <a:cs typeface="Calibri" charset="0"/>
            </a:endParaRPr>
          </a:p>
          <a:p>
            <a:pPr eaLnBrk="1" hangingPunct="1">
              <a:spcBef>
                <a:spcPct val="0"/>
              </a:spcBef>
            </a:pPr>
            <a:endParaRPr lang="en-US">
              <a:latin typeface="Calibri" charset="0"/>
              <a:ea typeface="ＭＳ Ｐゴシック" charset="0"/>
              <a:cs typeface="ＭＳ Ｐゴシック" charset="0"/>
            </a:endParaRPr>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D27C150-D85C-004E-9EAC-7F357DD0415E}" type="slidenum">
              <a:rPr lang="en-US" sz="1200">
                <a:latin typeface="Calibri" charset="0"/>
              </a:rPr>
              <a:pPr eaLnBrk="1" hangingPunct="1"/>
              <a:t>13</a:t>
            </a:fld>
            <a:endParaRPr lang="en-US"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Does the patient have limited opening? Is there a deviation of the mandible upon opening? Are there signs or symptoms of TMD? Are there any joint sounds?</a:t>
            </a:r>
          </a:p>
          <a:p>
            <a:pPr eaLnBrk="1" hangingPunct="1">
              <a:spcBef>
                <a:spcPct val="0"/>
              </a:spcBef>
            </a:pPr>
            <a:r>
              <a:rPr lang="en-US">
                <a:solidFill>
                  <a:srgbClr val="FFFFFF"/>
                </a:solidFill>
                <a:latin typeface="Times-Roman" charset="0"/>
                <a:ea typeface="ＭＳ Ｐゴシック" charset="0"/>
                <a:cs typeface="Calibri" charset="0"/>
              </a:rPr>
              <a:t>List any TMJ popping, clicking, pain associated with opening.  List any discomfort upon mastication or muscle pain upon palpation.  If there is no pain, tenderness or concerns list that information.  </a:t>
            </a:r>
            <a:r>
              <a:rPr lang="en-US" b="1">
                <a:solidFill>
                  <a:srgbClr val="FFFFFF"/>
                </a:solidFill>
                <a:latin typeface="Times-Roman" charset="0"/>
                <a:ea typeface="ＭＳ Ｐゴシック" charset="0"/>
                <a:cs typeface="Calibri" charset="0"/>
              </a:rPr>
              <a:t>For example:  * Within normal limits.  *No history of TMD despite the poor occlusal relationship</a:t>
            </a:r>
            <a:r>
              <a:rPr lang="en-US">
                <a:solidFill>
                  <a:srgbClr val="FFFFFF"/>
                </a:solidFill>
                <a:latin typeface="Times-Roman" charset="0"/>
                <a:ea typeface="ＭＳ Ｐゴシック" charset="0"/>
                <a:cs typeface="Calibri" charset="0"/>
              </a:rPr>
              <a:t>.</a:t>
            </a:r>
          </a:p>
          <a:p>
            <a:pPr eaLnBrk="1" hangingPunct="1">
              <a:spcBef>
                <a:spcPct val="0"/>
              </a:spcBef>
            </a:pPr>
            <a:endParaRPr lang="en-US">
              <a:latin typeface="Calibri" charset="0"/>
              <a:ea typeface="ＭＳ Ｐゴシック" charset="0"/>
              <a:cs typeface="ＭＳ Ｐゴシック" charset="0"/>
            </a:endParaRPr>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F2CF1AC-DD28-B241-AC8A-D716EBCAF7B0}" type="slidenum">
              <a:rPr lang="en-US" sz="1200">
                <a:latin typeface="Calibri" charset="0"/>
              </a:rPr>
              <a:pPr eaLnBrk="1" hangingPunct="1"/>
              <a:t>14</a:t>
            </a:fld>
            <a:endParaRPr lang="en-US"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Describe any issues related to the patient</a:t>
            </a:r>
            <a:r>
              <a:rPr lang="ja-JP" altLang="en-US">
                <a:solidFill>
                  <a:srgbClr val="FFFFFF"/>
                </a:solidFill>
                <a:latin typeface="Calibri" charset="0"/>
                <a:ea typeface="ＭＳ Ｐゴシック" charset="0"/>
                <a:cs typeface="ＭＳ Ｐゴシック" charset="0"/>
              </a:rPr>
              <a:t>’</a:t>
            </a:r>
            <a:r>
              <a:rPr lang="en-US">
                <a:solidFill>
                  <a:srgbClr val="FFFFFF"/>
                </a:solidFill>
                <a:latin typeface="Calibri" charset="0"/>
                <a:ea typeface="ＭＳ Ｐゴシック" charset="0"/>
                <a:cs typeface="ＭＳ Ｐゴシック" charset="0"/>
              </a:rPr>
              <a:t>s periodontal condition. What is the AAP classification?  Are there soft tissue defects? Recession?  If they are completely healthy, list that. If there are areas of periodontal involvement, list them. Are there teeth with less than excellent prognosis due to periodontal involvement? </a:t>
            </a:r>
          </a:p>
          <a:p>
            <a:pPr eaLnBrk="1" hangingPunct="1">
              <a:spcBef>
                <a:spcPct val="0"/>
              </a:spcBef>
            </a:pPr>
            <a:endParaRPr lang="en-US">
              <a:latin typeface="Calibri" charset="0"/>
              <a:ea typeface="ＭＳ Ｐゴシック" charset="0"/>
              <a:cs typeface="ＭＳ Ｐゴシック" charset="0"/>
            </a:endParaRPr>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44D6BE-49CE-2842-8711-EF6D0DB6B97C}" type="slidenum">
              <a:rPr lang="en-US" sz="1200">
                <a:latin typeface="Calibri" charset="0"/>
              </a:rPr>
              <a:pPr eaLnBrk="1" hangingPunct="1"/>
              <a:t>15</a:t>
            </a:fld>
            <a:endParaRPr lang="en-US"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400">
                <a:latin typeface="Calibri" charset="0"/>
                <a:ea typeface="ＭＳ Ｐゴシック" charset="0"/>
                <a:cs typeface="ＭＳ Ｐゴシック" charset="0"/>
              </a:rPr>
              <a:t>Insert periodontal probing into this slide. One can scan it in as a JPEG file and then simply click the </a:t>
            </a:r>
            <a:r>
              <a:rPr lang="ja-JP" altLang="en-US" sz="1400">
                <a:latin typeface="Calibri" charset="0"/>
                <a:ea typeface="ＭＳ Ｐゴシック" charset="0"/>
                <a:cs typeface="ＭＳ Ｐゴシック" charset="0"/>
              </a:rPr>
              <a:t>“</a:t>
            </a:r>
            <a:r>
              <a:rPr lang="en-US" sz="1400">
                <a:latin typeface="Calibri" charset="0"/>
                <a:ea typeface="ＭＳ Ｐゴシック" charset="0"/>
                <a:cs typeface="ＭＳ Ｐゴシック" charset="0"/>
              </a:rPr>
              <a:t>Insert Picture From File</a:t>
            </a:r>
            <a:r>
              <a:rPr lang="ja-JP" altLang="en-US" sz="1400">
                <a:latin typeface="Calibri" charset="0"/>
                <a:ea typeface="ＭＳ Ｐゴシック" charset="0"/>
                <a:cs typeface="ＭＳ Ｐゴシック" charset="0"/>
              </a:rPr>
              <a:t>”</a:t>
            </a:r>
            <a:r>
              <a:rPr lang="en-US" sz="1400">
                <a:latin typeface="Calibri" charset="0"/>
                <a:ea typeface="ＭＳ Ｐゴシック" charset="0"/>
                <a:cs typeface="ＭＳ Ｐゴシック" charset="0"/>
              </a:rPr>
              <a:t> icon (mountain scene) or export as a JPEG from your dental management software and then click the </a:t>
            </a:r>
            <a:r>
              <a:rPr lang="ja-JP" altLang="en-US" sz="1400">
                <a:latin typeface="Calibri" charset="0"/>
                <a:ea typeface="ＭＳ Ｐゴシック" charset="0"/>
                <a:cs typeface="ＭＳ Ｐゴシック" charset="0"/>
              </a:rPr>
              <a:t>“</a:t>
            </a:r>
            <a:r>
              <a:rPr lang="en-US" sz="1400">
                <a:latin typeface="Calibri" charset="0"/>
                <a:ea typeface="ＭＳ Ｐゴシック" charset="0"/>
                <a:cs typeface="ＭＳ Ｐゴシック" charset="0"/>
              </a:rPr>
              <a:t>Insert Picture From File</a:t>
            </a:r>
            <a:r>
              <a:rPr lang="ja-JP" altLang="en-US" sz="1400">
                <a:latin typeface="Calibri" charset="0"/>
                <a:ea typeface="ＭＳ Ｐゴシック" charset="0"/>
                <a:cs typeface="ＭＳ Ｐゴシック" charset="0"/>
              </a:rPr>
              <a:t>”</a:t>
            </a:r>
            <a:r>
              <a:rPr lang="en-US" sz="1400">
                <a:latin typeface="Calibri" charset="0"/>
                <a:ea typeface="ＭＳ Ｐゴシック" charset="0"/>
                <a:cs typeface="ＭＳ Ｐゴシック" charset="0"/>
              </a:rPr>
              <a:t> icon.  </a:t>
            </a:r>
            <a:r>
              <a:rPr lang="en-US" sz="1400" b="1">
                <a:latin typeface="Calibri" charset="0"/>
                <a:ea typeface="ＭＳ Ｐゴシック" charset="0"/>
                <a:cs typeface="ＭＳ Ｐゴシック" charset="0"/>
              </a:rPr>
              <a:t>Or simply provide a hard copy to the club members and delete this slide.</a:t>
            </a:r>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4B9B486-804D-B14C-AB88-1A5359F9E185}" type="slidenum">
              <a:rPr lang="en-US" sz="1200">
                <a:latin typeface="Calibri" charset="0"/>
              </a:rPr>
              <a:pPr eaLnBrk="1" hangingPunct="1"/>
              <a:t>16</a:t>
            </a:fld>
            <a:endParaRPr lang="en-US" sz="120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400">
                <a:latin typeface="Times New Roman" charset="0"/>
                <a:ea typeface="ＭＳ Ｐゴシック" charset="0"/>
                <a:cs typeface="Times New Roman" charset="0"/>
              </a:rPr>
              <a:t>Insert Panorex or FMX into this slide. One can scan the Panorex / FMX as a JPEG file and then simply click the </a:t>
            </a:r>
            <a:r>
              <a:rPr lang="ja-JP" altLang="en-US" sz="1400">
                <a:latin typeface="Times New Roman" charset="0"/>
                <a:ea typeface="ＭＳ Ｐゴシック" charset="0"/>
                <a:cs typeface="Times New Roman" charset="0"/>
              </a:rPr>
              <a:t>“</a:t>
            </a:r>
            <a:r>
              <a:rPr lang="en-US" sz="1400">
                <a:latin typeface="Times New Roman" charset="0"/>
                <a:ea typeface="ＭＳ Ｐゴシック" charset="0"/>
                <a:cs typeface="Times New Roman" charset="0"/>
              </a:rPr>
              <a:t>Insert Picture From File</a:t>
            </a:r>
            <a:r>
              <a:rPr lang="ja-JP" altLang="en-US" sz="1400">
                <a:latin typeface="Times New Roman" charset="0"/>
                <a:ea typeface="ＭＳ Ｐゴシック" charset="0"/>
                <a:cs typeface="Times New Roman" charset="0"/>
              </a:rPr>
              <a:t>”</a:t>
            </a:r>
            <a:r>
              <a:rPr lang="en-US" sz="1400">
                <a:latin typeface="Times New Roman" charset="0"/>
                <a:ea typeface="ＭＳ Ｐゴシック" charset="0"/>
                <a:cs typeface="Times New Roman" charset="0"/>
              </a:rPr>
              <a:t> icon (mountain scene) or export as a JPEG from your dental management software and then click the </a:t>
            </a:r>
            <a:r>
              <a:rPr lang="ja-JP" altLang="en-US" sz="1400">
                <a:latin typeface="Times New Roman" charset="0"/>
                <a:ea typeface="ＭＳ Ｐゴシック" charset="0"/>
                <a:cs typeface="Times New Roman" charset="0"/>
              </a:rPr>
              <a:t>“</a:t>
            </a:r>
            <a:r>
              <a:rPr lang="en-US" sz="1400">
                <a:latin typeface="Times New Roman" charset="0"/>
                <a:ea typeface="ＭＳ Ｐゴシック" charset="0"/>
                <a:cs typeface="Times New Roman" charset="0"/>
              </a:rPr>
              <a:t>Insert Picture From File</a:t>
            </a:r>
            <a:r>
              <a:rPr lang="ja-JP" altLang="en-US" sz="1400">
                <a:latin typeface="Times New Roman" charset="0"/>
                <a:ea typeface="ＭＳ Ｐゴシック" charset="0"/>
                <a:cs typeface="Times New Roman" charset="0"/>
              </a:rPr>
              <a:t>”</a:t>
            </a:r>
            <a:r>
              <a:rPr lang="en-US" sz="1400">
                <a:latin typeface="Times New Roman" charset="0"/>
                <a:ea typeface="ＭＳ Ｐゴシック" charset="0"/>
                <a:cs typeface="Times New Roman" charset="0"/>
              </a:rPr>
              <a:t> icon.  * Or simply provide the members with a hard copy of the radiographs and delete this slide.  </a:t>
            </a:r>
            <a:r>
              <a:rPr lang="en-US" sz="1400" b="1">
                <a:latin typeface="Times New Roman" charset="0"/>
                <a:ea typeface="ＭＳ Ｐゴシック" charset="0"/>
                <a:cs typeface="Times New Roman" charset="0"/>
              </a:rPr>
              <a:t>Examples of text:  *Periapical radioluncencies on teeth #</a:t>
            </a:r>
            <a:r>
              <a:rPr lang="ja-JP" altLang="en-US" sz="1400" b="1">
                <a:latin typeface="Times New Roman" charset="0"/>
                <a:ea typeface="ＭＳ Ｐゴシック" charset="0"/>
                <a:cs typeface="Times New Roman" charset="0"/>
              </a:rPr>
              <a:t>’</a:t>
            </a:r>
            <a:r>
              <a:rPr lang="en-US" sz="1400" b="1">
                <a:latin typeface="Times New Roman" charset="0"/>
                <a:ea typeface="ＭＳ Ｐゴシック" charset="0"/>
                <a:cs typeface="Times New Roman" charset="0"/>
              </a:rPr>
              <a:t>s 28 &amp; 31. * All endodontic treatments appear to be deficient.  *Moderate generalized loss of alveolar bone with normal trabecular pattern.</a:t>
            </a:r>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83611D-0942-724B-9F0F-07FFB33C4A8F}" type="slidenum">
              <a:rPr lang="en-US" sz="1200">
                <a:latin typeface="Calibri" charset="0"/>
              </a:rPr>
              <a:pPr eaLnBrk="1" hangingPunct="1"/>
              <a:t>17</a:t>
            </a:fld>
            <a:endParaRPr lang="en-US" sz="12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ea typeface="ＭＳ Ｐゴシック" charset="0"/>
                <a:cs typeface="ＭＳ Ｐゴシック" charset="0"/>
              </a:rPr>
              <a:t>Enter a diagnosis and prognosis for the case or for specific teeth. Enter individual teeth numbers if needed.</a:t>
            </a:r>
          </a:p>
          <a:p>
            <a:pPr eaLnBrk="1" hangingPunct="1">
              <a:spcBef>
                <a:spcPct val="0"/>
              </a:spcBef>
            </a:pPr>
            <a:r>
              <a:rPr lang="en-US" b="1">
                <a:latin typeface="Calibri" charset="0"/>
                <a:ea typeface="ＭＳ Ｐゴシック" charset="0"/>
                <a:cs typeface="ＭＳ Ｐゴシック" charset="0"/>
              </a:rPr>
              <a:t> (Excellent, Good, Fair, Guarded or Poor)</a:t>
            </a:r>
          </a:p>
          <a:p>
            <a:pPr eaLnBrk="1" hangingPunct="1">
              <a:spcBef>
                <a:spcPct val="0"/>
              </a:spcBef>
            </a:pPr>
            <a:r>
              <a:rPr lang="en-US" b="1">
                <a:latin typeface="Calibri" charset="0"/>
                <a:ea typeface="ＭＳ Ｐゴシック" charset="0"/>
                <a:cs typeface="ＭＳ Ｐゴシック" charset="0"/>
              </a:rPr>
              <a:t>Diagnosis Examples:  *AAP Type III *Partial edentulism  *Severe bruxism  *Angle Class I with slight skeletal Class III  *Dental caries</a:t>
            </a:r>
          </a:p>
          <a:p>
            <a:pPr eaLnBrk="1" hangingPunct="1">
              <a:spcBef>
                <a:spcPct val="0"/>
              </a:spcBef>
            </a:pPr>
            <a:endParaRPr lang="en-US">
              <a:latin typeface="Calibri" charset="0"/>
              <a:ea typeface="ＭＳ Ｐゴシック" charset="0"/>
              <a:cs typeface="ＭＳ Ｐゴシック" charset="0"/>
            </a:endParaRPr>
          </a:p>
        </p:txBody>
      </p:sp>
      <p:sp>
        <p:nvSpPr>
          <p:cNvPr id="5120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53EECC1-948F-A64B-B370-8E0DBD5FF351}" type="slidenum">
              <a:rPr lang="en-US" sz="1200">
                <a:latin typeface="Calibri" charset="0"/>
              </a:rPr>
              <a:pPr eaLnBrk="1" hangingPunct="1"/>
              <a:t>18</a:t>
            </a:fld>
            <a:endParaRPr lang="en-US" sz="1200">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What issues do you anticipate might play a role in terms of the overall treatment plan? Are there any challenges that might be difficult to overcome? If so, what are they and why are they challenges?  </a:t>
            </a:r>
            <a:r>
              <a:rPr lang="en-US" b="1">
                <a:solidFill>
                  <a:srgbClr val="FFFFFF"/>
                </a:solidFill>
                <a:latin typeface="Calibri" charset="0"/>
                <a:ea typeface="ＭＳ Ｐゴシック" charset="0"/>
                <a:cs typeface="ＭＳ Ｐゴシック" charset="0"/>
              </a:rPr>
              <a:t>For example:  *Are the prospective fixed partial denture abutments biomechanically sound enough to predictable retain a three-unit fixed partial denture in site #</a:t>
            </a:r>
            <a:r>
              <a:rPr lang="ja-JP" altLang="en-US" b="1">
                <a:solidFill>
                  <a:srgbClr val="FFFFFF"/>
                </a:solidFill>
                <a:latin typeface="Calibri" charset="0"/>
                <a:ea typeface="ＭＳ Ｐゴシック" charset="0"/>
                <a:cs typeface="ＭＳ Ｐゴシック" charset="0"/>
              </a:rPr>
              <a:t>’</a:t>
            </a:r>
            <a:r>
              <a:rPr lang="en-US" b="1">
                <a:solidFill>
                  <a:srgbClr val="FFFFFF"/>
                </a:solidFill>
                <a:latin typeface="Calibri" charset="0"/>
                <a:ea typeface="ＭＳ Ｐゴシック" charset="0"/>
                <a:cs typeface="ＭＳ Ｐゴシック" charset="0"/>
              </a:rPr>
              <a:t>s 8-9p-10?  *  How can we achieve an optimal aesthetic outcome for the anterior maxillary segment with either an implant or a pontic at site # 9?</a:t>
            </a:r>
          </a:p>
          <a:p>
            <a:pPr eaLnBrk="1" hangingPunct="1">
              <a:spcBef>
                <a:spcPct val="0"/>
              </a:spcBef>
            </a:pPr>
            <a:endParaRPr lang="en-US" b="1">
              <a:solidFill>
                <a:srgbClr val="FFFFFF"/>
              </a:solidFill>
              <a:latin typeface="Calibri" charset="0"/>
              <a:ea typeface="ＭＳ Ｐゴシック" charset="0"/>
              <a:cs typeface="ＭＳ Ｐゴシック" charset="0"/>
            </a:endParaRPr>
          </a:p>
          <a:p>
            <a:pPr eaLnBrk="1" hangingPunct="1">
              <a:spcBef>
                <a:spcPct val="0"/>
              </a:spcBef>
            </a:pPr>
            <a:endParaRPr lang="en-US">
              <a:latin typeface="Calibri" charset="0"/>
              <a:ea typeface="ＭＳ Ｐゴシック" charset="0"/>
              <a:cs typeface="ＭＳ Ｐゴシック" charset="0"/>
            </a:endParaRPr>
          </a:p>
        </p:txBody>
      </p:sp>
      <p:sp>
        <p:nvSpPr>
          <p:cNvPr id="5120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AB9AB95-2D7C-6A46-BAEE-5E31CC99542D}" type="slidenum">
              <a:rPr lang="en-US" sz="1200">
                <a:latin typeface="Calibri" charset="0"/>
              </a:rPr>
              <a:pPr eaLnBrk="1" hangingPunct="1"/>
              <a:t>19</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Type in patient information above.</a:t>
            </a:r>
          </a:p>
        </p:txBody>
      </p:sp>
      <p:sp>
        <p:nvSpPr>
          <p:cNvPr id="1741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B09A1E4-B68A-1C46-881E-8B0D54E98187}" type="slidenum">
              <a:rPr lang="en-US" sz="1200">
                <a:latin typeface="Calibri" charset="0"/>
              </a:rPr>
              <a:pPr eaLnBrk="1" hangingPunct="1"/>
              <a:t>2</a:t>
            </a:fld>
            <a:endParaRPr lang="en-US" sz="1200">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List the preliminary treatment plan for patient. Use a </a:t>
            </a:r>
            <a:r>
              <a:rPr lang="ja-JP" altLang="en-US">
                <a:latin typeface="Calibri" charset="0"/>
                <a:ea typeface="ＭＳ Ｐゴシック" charset="0"/>
                <a:cs typeface="ＭＳ Ｐゴシック" charset="0"/>
              </a:rPr>
              <a:t>“</a:t>
            </a:r>
            <a:r>
              <a:rPr lang="en-US">
                <a:latin typeface="Calibri" charset="0"/>
                <a:ea typeface="ＭＳ Ｐゴシック" charset="0"/>
                <a:cs typeface="ＭＳ Ｐゴシック" charset="0"/>
              </a:rPr>
              <a:t>brief,</a:t>
            </a:r>
            <a:r>
              <a:rPr lang="ja-JP" altLang="en-US">
                <a:latin typeface="Calibri" charset="0"/>
                <a:ea typeface="ＭＳ Ｐゴシック" charset="0"/>
                <a:cs typeface="ＭＳ Ｐゴシック" charset="0"/>
              </a:rPr>
              <a:t>”</a:t>
            </a:r>
            <a:r>
              <a:rPr lang="en-US">
                <a:latin typeface="Calibri" charset="0"/>
                <a:ea typeface="ＭＳ Ｐゴシック" charset="0"/>
                <a:cs typeface="ＭＳ Ｐゴシック" charset="0"/>
              </a:rPr>
              <a:t> outline format.  </a:t>
            </a:r>
            <a:r>
              <a:rPr lang="en-US" b="1">
                <a:latin typeface="Calibri" charset="0"/>
                <a:ea typeface="ＭＳ Ｐゴシック" charset="0"/>
                <a:cs typeface="ＭＳ Ｐゴシック" charset="0"/>
              </a:rPr>
              <a:t>*If you do not have a detailed outline for this case, you can delete slide 20 and 21 and go straight into treatment planning.</a:t>
            </a:r>
          </a:p>
        </p:txBody>
      </p:sp>
      <p:sp>
        <p:nvSpPr>
          <p:cNvPr id="5325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0F923A2-4D4E-6344-981F-37517B6009BA}" type="slidenum">
              <a:rPr lang="en-US" sz="1200">
                <a:latin typeface="Calibri" charset="0"/>
              </a:rPr>
              <a:pPr eaLnBrk="1" hangingPunct="1"/>
              <a:t>20</a:t>
            </a:fld>
            <a:endParaRPr lang="en-US" sz="1200">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Continue to list the preliminary treatment plan for patient.  (Briefly)</a:t>
            </a:r>
          </a:p>
        </p:txBody>
      </p:sp>
      <p:sp>
        <p:nvSpPr>
          <p:cNvPr id="5530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47E77A-3416-8F4B-95B7-D58A6F710CD4}" type="slidenum">
              <a:rPr lang="en-US" sz="1200">
                <a:latin typeface="Calibri" charset="0"/>
              </a:rPr>
              <a:pPr eaLnBrk="1" hangingPunct="1"/>
              <a:t>21</a:t>
            </a:fld>
            <a:endParaRPr lang="en-US" sz="1200">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ea typeface="ＭＳ Ｐゴシック" charset="0"/>
                <a:cs typeface="ＭＳ Ｐゴシック" charset="0"/>
              </a:rPr>
              <a:t>The individual groups will now have the opportunity to come up with their own treatment plans.  For this exercise/workshop spend the next 40 minutes having small table discussions to develop and create their own plan.</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FF37929-95D8-5947-97DF-734D26AAFC53}" type="slidenum">
              <a:rPr lang="en-US" sz="1200">
                <a:latin typeface="Calibri" charset="0"/>
              </a:rPr>
              <a:pPr eaLnBrk="1" hangingPunct="1"/>
              <a:t>22</a:t>
            </a:fld>
            <a:endParaRPr lang="en-US" sz="1200">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Discuss all goals and objectives of the proposed treatment plan. What is going to be corrected and why? Discuss this in broad terms rather than specific teeth.</a:t>
            </a:r>
          </a:p>
          <a:p>
            <a:pPr eaLnBrk="1" hangingPunct="1">
              <a:spcBef>
                <a:spcPct val="0"/>
              </a:spcBef>
            </a:pPr>
            <a:r>
              <a:rPr lang="en-US" b="1">
                <a:latin typeface="Calibri" charset="0"/>
                <a:ea typeface="ＭＳ Ｐゴシック" charset="0"/>
                <a:cs typeface="ＭＳ Ｐゴシック" charset="0"/>
              </a:rPr>
              <a:t>For example:  The original objectives for treating this patient were to create restorative space to manage the posterior occlusion appropriately and to restore the Maxillary and mandibular anterior teeth.  To achieve thee objectives a combination of orthodontics and restorative dentistry was required.  The key to the treatment plan was the diagnostic wax-up, which elucidated the amount of tooth movement necessary to achieve the restorative space and confirmed the conservative management of the patient</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s existing posterior occlusion.</a:t>
            </a:r>
          </a:p>
        </p:txBody>
      </p:sp>
      <p:sp>
        <p:nvSpPr>
          <p:cNvPr id="5734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65907F9-6527-3940-95FC-78C80031D57F}" type="slidenum">
              <a:rPr lang="en-US" sz="1200">
                <a:latin typeface="Calibri" charset="0"/>
              </a:rPr>
              <a:pPr eaLnBrk="1" hangingPunct="1"/>
              <a:t>23</a:t>
            </a:fld>
            <a:endParaRPr lang="en-US" sz="1200">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ea typeface="ＭＳ Ｐゴシック" charset="0"/>
                <a:cs typeface="ＭＳ Ｐゴシック" charset="0"/>
              </a:rPr>
              <a:t>You will now start to show and present the definitive treatment.</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415CB4-E74E-E943-9D51-212A3F4C5304}" type="slidenum">
              <a:rPr lang="en-US" sz="1200">
                <a:latin typeface="Calibri" charset="0"/>
              </a:rPr>
              <a:pPr eaLnBrk="1" hangingPunct="1"/>
              <a:t>24</a:t>
            </a:fld>
            <a:endParaRPr lang="en-US" sz="1200">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in phase 1 of active treatment. You may insert images throughout the active treatment phase by adding new slides.</a:t>
            </a:r>
          </a:p>
          <a:p>
            <a:pPr eaLnBrk="1" hangingPunct="1">
              <a:spcBef>
                <a:spcPct val="0"/>
              </a:spcBef>
            </a:pPr>
            <a:endParaRPr lang="en-US">
              <a:latin typeface="Calibri" charset="0"/>
              <a:ea typeface="ＭＳ Ｐゴシック" charset="0"/>
              <a:cs typeface="ＭＳ Ｐゴシック" charset="0"/>
            </a:endParaRPr>
          </a:p>
        </p:txBody>
      </p:sp>
      <p:sp>
        <p:nvSpPr>
          <p:cNvPr id="59396"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D08445C-A0AE-9243-925F-30C67A253471}" type="slidenum">
              <a:rPr lang="en-US" sz="1200">
                <a:latin typeface="Calibri" charset="0"/>
              </a:rPr>
              <a:pPr eaLnBrk="1" hangingPunct="1"/>
              <a:t>25</a:t>
            </a:fld>
            <a:endParaRPr lang="en-US" sz="1200">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2 of treatment.</a:t>
            </a:r>
          </a:p>
          <a:p>
            <a:pPr eaLnBrk="1" hangingPunct="1">
              <a:spcBef>
                <a:spcPct val="0"/>
              </a:spcBef>
            </a:pPr>
            <a:endParaRPr lang="en-US">
              <a:latin typeface="Calibri" charset="0"/>
              <a:ea typeface="ＭＳ Ｐゴシック" charset="0"/>
              <a:cs typeface="ＭＳ Ｐゴシック" charset="0"/>
            </a:endParaRPr>
          </a:p>
        </p:txBody>
      </p:sp>
      <p:sp>
        <p:nvSpPr>
          <p:cNvPr id="6144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9BB896-1D02-9A48-9576-15FE2E03B82D}" type="slidenum">
              <a:rPr lang="en-US" sz="1200">
                <a:latin typeface="Calibri" charset="0"/>
              </a:rPr>
              <a:pPr eaLnBrk="1" hangingPunct="1"/>
              <a:t>26</a:t>
            </a:fld>
            <a:endParaRPr lang="en-US"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3 of active treatment.</a:t>
            </a:r>
          </a:p>
          <a:p>
            <a:pPr eaLnBrk="1" hangingPunct="1">
              <a:spcBef>
                <a:spcPct val="0"/>
              </a:spcBef>
            </a:pPr>
            <a:endParaRPr lang="en-US">
              <a:latin typeface="Calibri" charset="0"/>
              <a:ea typeface="ＭＳ Ｐゴシック" charset="0"/>
              <a:cs typeface="ＭＳ Ｐゴシック" charset="0"/>
            </a:endParaRPr>
          </a:p>
        </p:txBody>
      </p:sp>
      <p:sp>
        <p:nvSpPr>
          <p:cNvPr id="6349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C455C76-7A49-8749-8A52-5B76CF95A1A1}" type="slidenum">
              <a:rPr lang="en-US" sz="1200">
                <a:latin typeface="Calibri" charset="0"/>
              </a:rPr>
              <a:pPr eaLnBrk="1" hangingPunct="1"/>
              <a:t>27</a:t>
            </a:fld>
            <a:endParaRPr lang="en-US"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4 of treatment.</a:t>
            </a:r>
          </a:p>
          <a:p>
            <a:pPr eaLnBrk="1" hangingPunct="1">
              <a:spcBef>
                <a:spcPct val="0"/>
              </a:spcBef>
            </a:pPr>
            <a:endParaRPr lang="en-US">
              <a:latin typeface="Calibri" charset="0"/>
              <a:ea typeface="ＭＳ Ｐゴシック" charset="0"/>
              <a:cs typeface="ＭＳ Ｐゴシック" charset="0"/>
            </a:endParaRPr>
          </a:p>
        </p:txBody>
      </p:sp>
      <p:sp>
        <p:nvSpPr>
          <p:cNvPr id="6554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80CE076-7299-0548-BE95-2097337260EB}" type="slidenum">
              <a:rPr lang="en-US" sz="1200">
                <a:latin typeface="Calibri" charset="0"/>
              </a:rPr>
              <a:pPr eaLnBrk="1" hangingPunct="1"/>
              <a:t>28</a:t>
            </a:fld>
            <a:endParaRPr lang="en-US" sz="1200">
              <a:latin typeface="Calibri"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5 of treatment.</a:t>
            </a:r>
          </a:p>
        </p:txBody>
      </p:sp>
      <p:sp>
        <p:nvSpPr>
          <p:cNvPr id="6758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EA38770-7741-B348-8607-0A085C85CF2F}" type="slidenum">
              <a:rPr lang="en-US" sz="1200">
                <a:latin typeface="Calibri" charset="0"/>
              </a:rPr>
              <a:pPr eaLnBrk="1" hangingPunct="1"/>
              <a:t>29</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ea typeface="ＭＳ Ｐゴシック" charset="0"/>
                <a:cs typeface="ＭＳ Ｐゴシック" charset="0"/>
              </a:rPr>
              <a:t>Type in information above.</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1C1771-7C1E-5542-924A-14D5F16FA5D0}" type="slidenum">
              <a:rPr lang="en-US" sz="1200">
                <a:latin typeface="Calibri" charset="0"/>
              </a:rPr>
              <a:pPr eaLnBrk="1" hangingPunct="1"/>
              <a:t>3</a:t>
            </a:fld>
            <a:endParaRPr lang="en-US" sz="1200">
              <a:latin typeface="Calibri"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6 of treatment.</a:t>
            </a:r>
          </a:p>
          <a:p>
            <a:pPr eaLnBrk="1" hangingPunct="1">
              <a:spcBef>
                <a:spcPct val="0"/>
              </a:spcBef>
            </a:pPr>
            <a:endParaRPr lang="en-US">
              <a:latin typeface="Calibri" charset="0"/>
              <a:ea typeface="ＭＳ Ｐゴシック" charset="0"/>
              <a:cs typeface="ＭＳ Ｐゴシック" charset="0"/>
            </a:endParaRPr>
          </a:p>
        </p:txBody>
      </p:sp>
      <p:sp>
        <p:nvSpPr>
          <p:cNvPr id="69636"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98A31F0-DB5E-274D-8456-7A75645E2E8E}" type="slidenum">
              <a:rPr lang="en-US" sz="1200">
                <a:latin typeface="Calibri" charset="0"/>
              </a:rPr>
              <a:pPr eaLnBrk="1" hangingPunct="1"/>
              <a:t>30</a:t>
            </a:fld>
            <a:endParaRPr lang="en-US" sz="1200">
              <a:latin typeface="Calibri"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Enter all steps of phase 7 of treatment.</a:t>
            </a:r>
          </a:p>
          <a:p>
            <a:pPr eaLnBrk="1" hangingPunct="1">
              <a:spcBef>
                <a:spcPct val="0"/>
              </a:spcBef>
            </a:pPr>
            <a:endParaRPr lang="en-US">
              <a:latin typeface="Calibri" charset="0"/>
              <a:ea typeface="ＭＳ Ｐゴシック" charset="0"/>
              <a:cs typeface="ＭＳ Ｐゴシック" charset="0"/>
            </a:endParaRPr>
          </a:p>
        </p:txBody>
      </p:sp>
      <p:sp>
        <p:nvSpPr>
          <p:cNvPr id="7168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6A796F1-B090-6C4B-A722-8012573F41A8}" type="slidenum">
              <a:rPr lang="en-US" sz="1200">
                <a:latin typeface="Calibri" charset="0"/>
              </a:rPr>
              <a:pPr eaLnBrk="1" hangingPunct="1"/>
              <a:t>31</a:t>
            </a:fld>
            <a:endParaRPr lang="en-US" sz="1200">
              <a:latin typeface="Calibri"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Add any final comments or follow-up findings. You can include radiographs and images in this section to show the definitive treatment.</a:t>
            </a:r>
            <a:endParaRPr lang="en-US">
              <a:latin typeface="Calibri" charset="0"/>
              <a:ea typeface="ＭＳ Ｐゴシック" charset="0"/>
              <a:cs typeface="ＭＳ Ｐゴシック" charset="0"/>
            </a:endParaRPr>
          </a:p>
        </p:txBody>
      </p:sp>
      <p:sp>
        <p:nvSpPr>
          <p:cNvPr id="7373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BBE206-A0FC-184D-B5CE-782DE33EE444}" type="slidenum">
              <a:rPr lang="en-US" sz="1200">
                <a:latin typeface="Calibri" charset="0"/>
              </a:rPr>
              <a:pPr eaLnBrk="1" hangingPunct="1"/>
              <a:t>32</a:t>
            </a:fld>
            <a:endParaRPr lang="en-US" sz="1200">
              <a:latin typeface="Calibri"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Insert any post treatment images, radiographs and commentary that you want to provide to the members. This could be a one-year or even a ten-year follow-up with the patient.  </a:t>
            </a:r>
          </a:p>
        </p:txBody>
      </p:sp>
      <p:sp>
        <p:nvSpPr>
          <p:cNvPr id="7578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F20EBF7-65A6-1D4C-B68B-9C9859957CB4}" type="slidenum">
              <a:rPr lang="en-US" sz="1200">
                <a:latin typeface="Calibri" charset="0"/>
              </a:rPr>
              <a:pPr eaLnBrk="1" hangingPunct="1"/>
              <a:t>33</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Give a short case description (one or two paragraphs) and the basic relevant facts that need to be considered when looking at the case. Why did the patient present? Is there any information that is outside of the </a:t>
            </a:r>
            <a:r>
              <a:rPr lang="ja-JP" altLang="en-US">
                <a:solidFill>
                  <a:srgbClr val="FFFFFF"/>
                </a:solidFill>
                <a:latin typeface="Calibri" charset="0"/>
                <a:ea typeface="ＭＳ Ｐゴシック" charset="0"/>
                <a:cs typeface="ＭＳ Ｐゴシック" charset="0"/>
              </a:rPr>
              <a:t>“</a:t>
            </a:r>
            <a:r>
              <a:rPr lang="en-US">
                <a:solidFill>
                  <a:srgbClr val="FFFFFF"/>
                </a:solidFill>
                <a:latin typeface="Calibri" charset="0"/>
                <a:ea typeface="ＭＳ Ｐゴシック" charset="0"/>
                <a:cs typeface="ＭＳ Ｐゴシック" charset="0"/>
              </a:rPr>
              <a:t>basic</a:t>
            </a:r>
            <a:r>
              <a:rPr lang="ja-JP" altLang="en-US">
                <a:solidFill>
                  <a:srgbClr val="FFFFFF"/>
                </a:solidFill>
                <a:latin typeface="Calibri" charset="0"/>
                <a:ea typeface="ＭＳ Ｐゴシック" charset="0"/>
                <a:cs typeface="ＭＳ Ｐゴシック" charset="0"/>
              </a:rPr>
              <a:t>”</a:t>
            </a:r>
            <a:r>
              <a:rPr lang="en-US">
                <a:solidFill>
                  <a:srgbClr val="FFFFFF"/>
                </a:solidFill>
                <a:latin typeface="Calibri" charset="0"/>
                <a:ea typeface="ＭＳ Ｐゴシック" charset="0"/>
                <a:cs typeface="ＭＳ Ｐゴシック" charset="0"/>
              </a:rPr>
              <a:t> information that one should be aware of? The goal is to help others understand the reasons why this case is being treated.</a:t>
            </a:r>
          </a:p>
          <a:p>
            <a:pPr eaLnBrk="1" hangingPunct="1">
              <a:spcBef>
                <a:spcPct val="0"/>
              </a:spcBef>
            </a:pPr>
            <a:endParaRPr lang="en-US">
              <a:latin typeface="Calibri" charset="0"/>
              <a:ea typeface="ＭＳ Ｐゴシック" charset="0"/>
              <a:cs typeface="ＭＳ Ｐゴシック" charset="0"/>
            </a:endParaRPr>
          </a:p>
        </p:txBody>
      </p:sp>
      <p:sp>
        <p:nvSpPr>
          <p:cNvPr id="2048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939420B-EB0A-2340-995D-3E07F6891E84}" type="slidenum">
              <a:rPr lang="en-US" sz="1200">
                <a:latin typeface="Calibri" charset="0"/>
              </a:rPr>
              <a:pPr eaLnBrk="1" hangingPunct="1"/>
              <a:t>4</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FFFFFF"/>
                </a:solidFill>
                <a:latin typeface="Calibri" charset="0"/>
                <a:ea typeface="ＭＳ Ｐゴシック" charset="0"/>
                <a:cs typeface="ＭＳ Ｐゴシック" charset="0"/>
              </a:rPr>
              <a:t>List any relevant medical history issues, regardless of the role they might play in the dental treatment. Is the patient on medication? Does she have a pre-existing medical condition? Is she a smoker or drinker?  Are there issues such as chronic back pain that will limit her ability to undergo long appointments?</a:t>
            </a:r>
          </a:p>
          <a:p>
            <a:pPr eaLnBrk="1" hangingPunct="1">
              <a:spcBef>
                <a:spcPct val="0"/>
              </a:spcBef>
            </a:pPr>
            <a:endParaRPr lang="en-US">
              <a:latin typeface="Calibri" charset="0"/>
              <a:ea typeface="ＭＳ Ｐゴシック" charset="0"/>
              <a:cs typeface="ＭＳ Ｐゴシック" charset="0"/>
            </a:endParaRPr>
          </a:p>
        </p:txBody>
      </p:sp>
      <p:sp>
        <p:nvSpPr>
          <p:cNvPr id="2253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6BC5A9-4D14-624D-B35E-734C716152F8}"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600">
                <a:solidFill>
                  <a:srgbClr val="FF0000"/>
                </a:solidFill>
                <a:latin typeface="Times New Roman" charset="0"/>
                <a:ea typeface="ＭＳ Ｐゴシック" charset="0"/>
                <a:cs typeface="Calibri" charset="0"/>
              </a:rPr>
              <a:t>In this next section you have the opportunity to list, in as much detail as possible, all relevant clinical findings. It is always better to enter too much information, rather than too little.</a:t>
            </a:r>
            <a:endParaRPr lang="en-US" sz="1600">
              <a:solidFill>
                <a:srgbClr val="FF0000"/>
              </a:solidFill>
              <a:latin typeface="Times New Roman" charset="0"/>
              <a:ea typeface="ＭＳ Ｐゴシック" charset="0"/>
              <a:cs typeface="Times New Roman" charset="0"/>
            </a:endParaRP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1FB48A-8B63-7843-8032-2AFD7EBD660C}"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dirty="0">
                <a:latin typeface="Calibri" charset="0"/>
                <a:ea typeface="ＭＳ Ｐゴシック" charset="0"/>
                <a:cs typeface="ＭＳ Ｐゴシック" charset="0"/>
              </a:rPr>
              <a:t>Click the </a:t>
            </a:r>
            <a:r>
              <a:rPr lang="ja-JP" altLang="en-US" b="1" dirty="0">
                <a:latin typeface="Calibri" charset="0"/>
                <a:ea typeface="ＭＳ Ｐゴシック" charset="0"/>
                <a:cs typeface="ＭＳ Ｐゴシック" charset="0"/>
              </a:rPr>
              <a:t>“</a:t>
            </a:r>
            <a:r>
              <a:rPr lang="en-US" b="1" dirty="0">
                <a:latin typeface="Calibri" charset="0"/>
                <a:ea typeface="ＭＳ Ｐゴシック" charset="0"/>
                <a:cs typeface="ＭＳ Ｐゴシック" charset="0"/>
              </a:rPr>
              <a:t>Insert Picture From File</a:t>
            </a:r>
            <a:r>
              <a:rPr lang="ja-JP" altLang="en-US" b="1" dirty="0">
                <a:latin typeface="Calibri" charset="0"/>
                <a:ea typeface="ＭＳ Ｐゴシック" charset="0"/>
                <a:cs typeface="ＭＳ Ｐゴシック" charset="0"/>
              </a:rPr>
              <a:t>”</a:t>
            </a:r>
            <a:r>
              <a:rPr lang="en-US" b="1" dirty="0">
                <a:latin typeface="Calibri" charset="0"/>
                <a:ea typeface="ＭＳ Ｐゴシック" charset="0"/>
                <a:cs typeface="ＭＳ Ｐゴシック" charset="0"/>
              </a:rPr>
              <a:t> icon (mountain scene) and select a picture from your files to import. </a:t>
            </a:r>
          </a:p>
          <a:p>
            <a:pPr eaLnBrk="1" hangingPunct="1">
              <a:spcBef>
                <a:spcPct val="0"/>
              </a:spcBef>
            </a:pPr>
            <a:r>
              <a:rPr lang="en-US" dirty="0">
                <a:solidFill>
                  <a:srgbClr val="FFFFFF"/>
                </a:solidFill>
                <a:latin typeface="Times-Roman" charset="0"/>
                <a:ea typeface="ＭＳ Ｐゴシック" charset="0"/>
                <a:cs typeface="Calibri" charset="0"/>
              </a:rPr>
              <a:t>Describe any issues related to the face or </a:t>
            </a:r>
            <a:r>
              <a:rPr lang="en-US" dirty="0" err="1">
                <a:solidFill>
                  <a:srgbClr val="FFFFFF"/>
                </a:solidFill>
                <a:latin typeface="Times-Roman" charset="0"/>
                <a:ea typeface="ＭＳ Ｐゴシック" charset="0"/>
                <a:cs typeface="Calibri" charset="0"/>
              </a:rPr>
              <a:t>extraoral</a:t>
            </a:r>
            <a:r>
              <a:rPr lang="en-US" dirty="0">
                <a:solidFill>
                  <a:srgbClr val="FFFFFF"/>
                </a:solidFill>
                <a:latin typeface="Times-Roman" charset="0"/>
                <a:ea typeface="ＭＳ Ｐゴシック" charset="0"/>
                <a:cs typeface="Calibri" charset="0"/>
              </a:rPr>
              <a:t> issues. Asymmetry, or any other relevant issues should be listed. List facial profile type. </a:t>
            </a:r>
          </a:p>
          <a:p>
            <a:pPr eaLnBrk="1" hangingPunct="1">
              <a:spcBef>
                <a:spcPct val="0"/>
              </a:spcBef>
            </a:pPr>
            <a:r>
              <a:rPr lang="en-US" dirty="0">
                <a:solidFill>
                  <a:srgbClr val="FFFFFF"/>
                </a:solidFill>
                <a:latin typeface="Times-Roman" charset="0"/>
                <a:ea typeface="ＭＳ Ｐゴシック" charset="0"/>
                <a:cs typeface="Calibri" charset="0"/>
              </a:rPr>
              <a:t>List smile-related issues later, in the </a:t>
            </a:r>
            <a:r>
              <a:rPr lang="ja-JP" altLang="en-US" dirty="0">
                <a:solidFill>
                  <a:srgbClr val="FFFFFF"/>
                </a:solidFill>
                <a:latin typeface="Times-Roman" charset="0"/>
                <a:ea typeface="ＭＳ Ｐゴシック" charset="0"/>
                <a:cs typeface="Calibri" charset="0"/>
              </a:rPr>
              <a:t>“</a:t>
            </a:r>
            <a:r>
              <a:rPr lang="en-US" dirty="0">
                <a:solidFill>
                  <a:srgbClr val="FFFFFF"/>
                </a:solidFill>
                <a:latin typeface="Times-Roman" charset="0"/>
                <a:ea typeface="ＭＳ Ｐゴシック" charset="0"/>
                <a:cs typeface="Calibri" charset="0"/>
              </a:rPr>
              <a:t>smile analysis</a:t>
            </a:r>
            <a:r>
              <a:rPr lang="ja-JP" altLang="en-US" dirty="0">
                <a:solidFill>
                  <a:srgbClr val="FFFFFF"/>
                </a:solidFill>
                <a:latin typeface="Times-Roman" charset="0"/>
                <a:ea typeface="ＭＳ Ｐゴシック" charset="0"/>
                <a:cs typeface="Calibri" charset="0"/>
              </a:rPr>
              <a:t>”</a:t>
            </a:r>
            <a:r>
              <a:rPr lang="en-US" dirty="0">
                <a:solidFill>
                  <a:srgbClr val="FFFFFF"/>
                </a:solidFill>
                <a:latin typeface="Times-Roman" charset="0"/>
                <a:ea typeface="ＭＳ Ｐゴシック" charset="0"/>
                <a:cs typeface="Calibri" charset="0"/>
              </a:rPr>
              <a:t> section.</a:t>
            </a:r>
            <a:endParaRPr lang="en-US" sz="1100" dirty="0">
              <a:solidFill>
                <a:srgbClr val="FFFFFF"/>
              </a:solidFill>
              <a:latin typeface="Calibri" charset="0"/>
              <a:ea typeface="ＭＳ Ｐゴシック" charset="0"/>
              <a:cs typeface="Calibri" charset="0"/>
            </a:endParaRPr>
          </a:p>
          <a:p>
            <a:pPr eaLnBrk="1" hangingPunct="1">
              <a:spcBef>
                <a:spcPct val="0"/>
              </a:spcBef>
            </a:pPr>
            <a:endParaRPr lang="en-US" b="1" dirty="0">
              <a:latin typeface="Calibri" charset="0"/>
              <a:ea typeface="ＭＳ Ｐゴシック" charset="0"/>
              <a:cs typeface="ＭＳ Ｐゴシック" charset="0"/>
            </a:endParaRPr>
          </a:p>
        </p:txBody>
      </p:sp>
      <p:sp>
        <p:nvSpPr>
          <p:cNvPr id="2662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7838688-55D9-8C49-987D-6C466F73B8DB}"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ea typeface="ＭＳ Ｐゴシック" charset="0"/>
                <a:cs typeface="ＭＳ Ｐゴシック" charset="0"/>
              </a:rPr>
              <a:t>Click the </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Insert Picture From File</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 icon (mountain scene) and select a picture from your files to import. </a:t>
            </a:r>
          </a:p>
          <a:p>
            <a:pPr eaLnBrk="1" hangingPunct="1">
              <a:spcBef>
                <a:spcPct val="0"/>
              </a:spcBef>
            </a:pPr>
            <a:r>
              <a:rPr lang="en-US">
                <a:solidFill>
                  <a:srgbClr val="FFFFFF"/>
                </a:solidFill>
                <a:latin typeface="Times-Roman" charset="0"/>
                <a:ea typeface="ＭＳ Ｐゴシック" charset="0"/>
                <a:cs typeface="Calibri" charset="0"/>
              </a:rPr>
              <a:t>Continue to list any issues related to the face or extraoral issues</a:t>
            </a:r>
            <a:r>
              <a:rPr lang="en-US" b="1">
                <a:solidFill>
                  <a:srgbClr val="FFFFFF"/>
                </a:solidFill>
                <a:latin typeface="Times-Roman" charset="0"/>
                <a:ea typeface="ＭＳ Ｐゴシック" charset="0"/>
                <a:cs typeface="Calibri" charset="0"/>
              </a:rPr>
              <a:t>. For example:  *No palpable lymph nodes.  *At rest, the mandibular incisors display was 2-3 mm with no maxillary incisors display.  *Facial midline coincided with the maxillary dental midline.</a:t>
            </a:r>
          </a:p>
          <a:p>
            <a:pPr eaLnBrk="1" hangingPunct="1">
              <a:spcBef>
                <a:spcPct val="0"/>
              </a:spcBef>
            </a:pPr>
            <a:endParaRPr lang="en-US">
              <a:latin typeface="Calibri" charset="0"/>
              <a:ea typeface="ＭＳ Ｐゴシック" charset="0"/>
              <a:cs typeface="ＭＳ Ｐゴシック" charset="0"/>
            </a:endParaRPr>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A3142A9-D7B4-0C4A-80BC-D6C74216049D}"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a:latin typeface="Calibri" charset="0"/>
                <a:ea typeface="ＭＳ Ｐゴシック" charset="0"/>
                <a:cs typeface="ＭＳ Ｐゴシック" charset="0"/>
              </a:rPr>
              <a:t>Click the </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Insert Picture From File</a:t>
            </a:r>
            <a:r>
              <a:rPr lang="ja-JP" altLang="en-US" b="1">
                <a:latin typeface="Calibri" charset="0"/>
                <a:ea typeface="ＭＳ Ｐゴシック" charset="0"/>
                <a:cs typeface="ＭＳ Ｐゴシック" charset="0"/>
              </a:rPr>
              <a:t>”</a:t>
            </a:r>
            <a:r>
              <a:rPr lang="en-US" b="1">
                <a:latin typeface="Calibri" charset="0"/>
                <a:ea typeface="ＭＳ Ｐゴシック" charset="0"/>
                <a:cs typeface="ＭＳ Ｐゴシック" charset="0"/>
              </a:rPr>
              <a:t> icon (mountain scene) and select a picture from your files to import. </a:t>
            </a:r>
          </a:p>
          <a:p>
            <a:pPr eaLnBrk="1" hangingPunct="1">
              <a:spcBef>
                <a:spcPct val="0"/>
              </a:spcBef>
            </a:pPr>
            <a:r>
              <a:rPr lang="en-US">
                <a:solidFill>
                  <a:srgbClr val="FFFFFF"/>
                </a:solidFill>
                <a:latin typeface="Times-Roman" charset="0"/>
                <a:ea typeface="ＭＳ Ｐゴシック" charset="0"/>
                <a:cs typeface="Calibri" charset="0"/>
              </a:rPr>
              <a:t>Where is the incisal edge at repose? Are there any discrepancies between the incisal and facial planes? Describe the lip mobility. Are there any factors related to the smile that need to be addressed in treatment planning the case? Describe any anomalies in tooth shape or size. Describe the buccal corridor and negative space.</a:t>
            </a:r>
            <a:endParaRPr lang="en-US" sz="1100">
              <a:solidFill>
                <a:srgbClr val="FFFFFF"/>
              </a:solidFill>
              <a:latin typeface="Calibri" charset="0"/>
              <a:ea typeface="ＭＳ Ｐゴシック" charset="0"/>
              <a:cs typeface="Calibri" charset="0"/>
            </a:endParaRPr>
          </a:p>
          <a:p>
            <a:pPr eaLnBrk="1" hangingPunct="1">
              <a:spcBef>
                <a:spcPct val="0"/>
              </a:spcBef>
            </a:pPr>
            <a:endParaRPr lang="en-US">
              <a:latin typeface="Calibri" charset="0"/>
              <a:ea typeface="ＭＳ Ｐゴシック" charset="0"/>
              <a:cs typeface="ＭＳ Ｐゴシック" charset="0"/>
            </a:endParaRPr>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F5C4F8B-10FF-EC42-8237-DD9B53BFEE85}" type="slidenum">
              <a:rPr lang="en-US" sz="1200">
                <a:latin typeface="Calibri" charset="0"/>
              </a:rPr>
              <a:pPr eaLnBrk="1" hangingPunct="1"/>
              <a:t>9</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6BAE2DCC-61DC-9746-9FDB-18E0B5414507}" type="datetime1">
              <a:rPr lang="en-US"/>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13F516-CC0E-1B4A-9CD2-FC990224335A}" type="slidenum">
              <a:rPr lang="en-US"/>
              <a:pPr/>
              <a:t>‹#›</a:t>
            </a:fld>
            <a:endParaRPr lang="en-US"/>
          </a:p>
        </p:txBody>
      </p:sp>
    </p:spTree>
    <p:extLst>
      <p:ext uri="{BB962C8B-B14F-4D97-AF65-F5344CB8AC3E}">
        <p14:creationId xmlns:p14="http://schemas.microsoft.com/office/powerpoint/2010/main" val="136325519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AA2BBCC-A75D-FA4A-A0C9-43DED9D9C7A3}" type="datetime1">
              <a:rPr lang="en-US"/>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55B3954-7371-954E-944F-5C4AEE76E933}" type="slidenum">
              <a:rPr lang="en-US"/>
              <a:pPr/>
              <a:t>‹#›</a:t>
            </a:fld>
            <a:endParaRPr lang="en-US"/>
          </a:p>
        </p:txBody>
      </p:sp>
    </p:spTree>
    <p:extLst>
      <p:ext uri="{BB962C8B-B14F-4D97-AF65-F5344CB8AC3E}">
        <p14:creationId xmlns:p14="http://schemas.microsoft.com/office/powerpoint/2010/main" val="153913320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06D81F1-CF3F-1242-83A7-89C8E2EA1A4E}" type="datetime1">
              <a:rPr lang="en-US"/>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7757DA7-3EB6-AB45-B04B-DD5AF0186F7D}" type="slidenum">
              <a:rPr lang="en-US"/>
              <a:pPr/>
              <a:t>‹#›</a:t>
            </a:fld>
            <a:endParaRPr lang="en-US"/>
          </a:p>
        </p:txBody>
      </p:sp>
    </p:spTree>
    <p:extLst>
      <p:ext uri="{BB962C8B-B14F-4D97-AF65-F5344CB8AC3E}">
        <p14:creationId xmlns:p14="http://schemas.microsoft.com/office/powerpoint/2010/main" val="323223848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fld id="{076CB250-0F84-E14C-9428-9F458F10012E}" type="datetime1">
              <a:rPr lang="en-US"/>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3E63B3-6F6D-7940-B59E-27FD9EFDEA9D}" type="slidenum">
              <a:rPr lang="en-US"/>
              <a:pPr/>
              <a:t>‹#›</a:t>
            </a:fld>
            <a:endParaRPr lang="en-US"/>
          </a:p>
        </p:txBody>
      </p:sp>
    </p:spTree>
    <p:extLst>
      <p:ext uri="{BB962C8B-B14F-4D97-AF65-F5344CB8AC3E}">
        <p14:creationId xmlns:p14="http://schemas.microsoft.com/office/powerpoint/2010/main" val="127192206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61C3B5A-AAA4-D24D-859C-8EFA61B5323E}" type="datetime1">
              <a:rPr lang="en-US"/>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67E83E-59E3-544A-AF7B-0B73AE2A78C4}" type="slidenum">
              <a:rPr lang="en-US"/>
              <a:pPr/>
              <a:t>‹#›</a:t>
            </a:fld>
            <a:endParaRPr lang="en-US"/>
          </a:p>
        </p:txBody>
      </p:sp>
    </p:spTree>
    <p:extLst>
      <p:ext uri="{BB962C8B-B14F-4D97-AF65-F5344CB8AC3E}">
        <p14:creationId xmlns:p14="http://schemas.microsoft.com/office/powerpoint/2010/main" val="267485136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fld id="{99192396-9432-834F-9207-EF3B04E47CFB}" type="datetime1">
              <a:rPr lang="en-US"/>
              <a:pPr/>
              <a:t>3/2/2017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0F12C38-543E-B245-BF16-9DBAFE48055C}" type="slidenum">
              <a:rPr lang="en-US"/>
              <a:pPr/>
              <a:t>‹#›</a:t>
            </a:fld>
            <a:endParaRPr lang="en-US"/>
          </a:p>
        </p:txBody>
      </p:sp>
    </p:spTree>
    <p:extLst>
      <p:ext uri="{BB962C8B-B14F-4D97-AF65-F5344CB8AC3E}">
        <p14:creationId xmlns:p14="http://schemas.microsoft.com/office/powerpoint/2010/main" val="321545165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004834F-8DF4-D34E-BE37-075B1167F8ED}" type="datetime1">
              <a:rPr lang="en-US"/>
              <a:pPr/>
              <a:t>3/2/2017</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45060EC6-E4F3-1646-A2BE-C963A9D379C0}" type="slidenum">
              <a:rPr lang="en-US"/>
              <a:pPr/>
              <a:t>‹#›</a:t>
            </a:fld>
            <a:endParaRPr lang="en-US"/>
          </a:p>
        </p:txBody>
      </p:sp>
    </p:spTree>
    <p:extLst>
      <p:ext uri="{BB962C8B-B14F-4D97-AF65-F5344CB8AC3E}">
        <p14:creationId xmlns:p14="http://schemas.microsoft.com/office/powerpoint/2010/main" val="169509004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67217F8-C466-864E-ACC7-818B71006BC0}" type="datetime1">
              <a:rPr lang="en-US"/>
              <a:pPr/>
              <a:t>3/2/2017</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971593BA-10A9-CB4C-9972-13BC955AFFC4}" type="slidenum">
              <a:rPr lang="en-US"/>
              <a:pPr/>
              <a:t>‹#›</a:t>
            </a:fld>
            <a:endParaRPr lang="en-US"/>
          </a:p>
        </p:txBody>
      </p:sp>
    </p:spTree>
    <p:extLst>
      <p:ext uri="{BB962C8B-B14F-4D97-AF65-F5344CB8AC3E}">
        <p14:creationId xmlns:p14="http://schemas.microsoft.com/office/powerpoint/2010/main" val="1460686503"/>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9C0D22B-5890-1945-B04A-AB2EDB129B6E}" type="datetime1">
              <a:rPr lang="en-US"/>
              <a:pPr/>
              <a:t>3/2/2017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5018007E-B80B-D345-8C5F-F09D692DABAC}" type="slidenum">
              <a:rPr lang="en-US"/>
              <a:pPr/>
              <a:t>‹#›</a:t>
            </a:fld>
            <a:endParaRPr lang="en-US"/>
          </a:p>
        </p:txBody>
      </p:sp>
    </p:spTree>
    <p:extLst>
      <p:ext uri="{BB962C8B-B14F-4D97-AF65-F5344CB8AC3E}">
        <p14:creationId xmlns:p14="http://schemas.microsoft.com/office/powerpoint/2010/main" val="369207579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68B0217-DAC2-C541-9906-E0AE112121EE}" type="datetime1">
              <a:rPr lang="en-US"/>
              <a:pPr/>
              <a:t>3/2/2017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9017E8F-2A19-2A4D-A7A1-E407F4090B36}" type="slidenum">
              <a:rPr lang="en-US"/>
              <a:pPr/>
              <a:t>‹#›</a:t>
            </a:fld>
            <a:endParaRPr lang="en-US"/>
          </a:p>
        </p:txBody>
      </p:sp>
    </p:spTree>
    <p:extLst>
      <p:ext uri="{BB962C8B-B14F-4D97-AF65-F5344CB8AC3E}">
        <p14:creationId xmlns:p14="http://schemas.microsoft.com/office/powerpoint/2010/main" val="520313685"/>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4516438" y="993775"/>
            <a:ext cx="1846262" cy="1530350"/>
            <a:chOff x="4718762" y="993075"/>
            <a:chExt cx="1847138" cy="1530439"/>
          </a:xfrm>
        </p:grpSpPr>
        <p:sp>
          <p:nvSpPr>
            <p:cNvPr id="6" name="Oval 5"/>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Oval 6"/>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Oval 8"/>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Oval 9"/>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Oval 10"/>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1"/>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Oval 12"/>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rtlCol="0">
            <a:normAutofit/>
          </a:bodyPr>
          <a:lstStyle/>
          <a:p>
            <a:pPr lvl="0"/>
            <a:r>
              <a:rPr lang="en-US" noProof="0" dirty="0" smtClean="0"/>
              <a:t>Click icon to add picture</a:t>
            </a:r>
            <a:endParaRPr lang="en-US" noProof="0" dirty="0"/>
          </a:p>
        </p:txBody>
      </p:sp>
      <p:sp>
        <p:nvSpPr>
          <p:cNvPr id="14" name="Date Placeholder 4"/>
          <p:cNvSpPr>
            <a:spLocks noGrp="1"/>
          </p:cNvSpPr>
          <p:nvPr>
            <p:ph type="dt" sz="half" idx="15"/>
          </p:nvPr>
        </p:nvSpPr>
        <p:spPr/>
        <p:txBody>
          <a:bodyPr/>
          <a:lstStyle>
            <a:lvl1pPr>
              <a:defRPr/>
            </a:lvl1pPr>
          </a:lstStyle>
          <a:p>
            <a:fld id="{300BCE54-F563-4D4B-A4A4-A7C39492CF41}" type="datetime1">
              <a:rPr lang="en-US"/>
              <a:pPr/>
              <a:t>3/2/2017</a:t>
            </a:fld>
            <a:endParaRPr lang="en-US"/>
          </a:p>
        </p:txBody>
      </p:sp>
      <p:sp>
        <p:nvSpPr>
          <p:cNvPr id="15" name="Footer Placeholder 5"/>
          <p:cNvSpPr>
            <a:spLocks noGrp="1"/>
          </p:cNvSpPr>
          <p:nvPr>
            <p:ph type="ftr" sz="quarter" idx="16"/>
          </p:nvPr>
        </p:nvSpPr>
        <p:spPr/>
        <p:txBody>
          <a:bodyPr/>
          <a:lstStyle>
            <a:lvl1pPr>
              <a:defRPr/>
            </a:lvl1pPr>
          </a:lstStyle>
          <a:p>
            <a:pPr>
              <a:defRPr/>
            </a:pPr>
            <a:endParaRPr lang="en-US"/>
          </a:p>
        </p:txBody>
      </p:sp>
      <p:sp>
        <p:nvSpPr>
          <p:cNvPr id="16" name="Slide Number Placeholder 6"/>
          <p:cNvSpPr>
            <a:spLocks noGrp="1"/>
          </p:cNvSpPr>
          <p:nvPr>
            <p:ph type="sldNum" sz="quarter" idx="17"/>
          </p:nvPr>
        </p:nvSpPr>
        <p:spPr/>
        <p:txBody>
          <a:bodyPr/>
          <a:lstStyle>
            <a:lvl1pPr>
              <a:defRPr/>
            </a:lvl1pPr>
          </a:lstStyle>
          <a:p>
            <a:fld id="{5EE5C6F3-974B-D54A-B31B-7B4FF7CE50C6}" type="slidenum">
              <a:rPr lang="en-US"/>
              <a:pPr/>
              <a:t>‹#›</a:t>
            </a:fld>
            <a:endParaRPr lang="en-US"/>
          </a:p>
        </p:txBody>
      </p:sp>
    </p:spTree>
    <p:extLst>
      <p:ext uri="{BB962C8B-B14F-4D97-AF65-F5344CB8AC3E}">
        <p14:creationId xmlns:p14="http://schemas.microsoft.com/office/powerpoint/2010/main" val="287797038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7000"/>
                <a:shade val="80000"/>
                <a:hueMod val="110000"/>
                <a:satMod val="120000"/>
              </a:schemeClr>
            </a:gs>
            <a:gs pos="100000">
              <a:schemeClr val="bg2">
                <a:shade val="60000"/>
                <a:hueMod val="40000"/>
                <a:satMod val="120000"/>
                <a:lumMod val="103000"/>
              </a:schemeClr>
            </a:gs>
          </a:gsLst>
          <a:lin ang="16200000" scaled="0"/>
          <a:tileRect/>
        </a:gradFill>
        <a:effectLst/>
      </p:bgPr>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97" name="Oval 96"/>
          <p:cNvSpPr>
            <a:spLocks noChangeAspect="1"/>
          </p:cNvSpPr>
          <p:nvPr/>
        </p:nvSpPr>
        <p:spPr>
          <a:xfrm>
            <a:off x="11113" y="4941888"/>
            <a:ext cx="611187" cy="611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0" name="Oval 99"/>
          <p:cNvSpPr>
            <a:spLocks noChangeAspect="1"/>
          </p:cNvSpPr>
          <p:nvPr/>
        </p:nvSpPr>
        <p:spPr>
          <a:xfrm>
            <a:off x="-25400" y="482600"/>
            <a:ext cx="598488" cy="904875"/>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3" name="Oval 102"/>
          <p:cNvSpPr>
            <a:spLocks noChangeAspect="1"/>
          </p:cNvSpPr>
          <p:nvPr/>
        </p:nvSpPr>
        <p:spPr>
          <a:xfrm>
            <a:off x="371475" y="1887538"/>
            <a:ext cx="609600" cy="60960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7" name="Oval 106"/>
          <p:cNvSpPr>
            <a:spLocks noChangeAspect="1"/>
          </p:cNvSpPr>
          <p:nvPr/>
        </p:nvSpPr>
        <p:spPr>
          <a:xfrm>
            <a:off x="7748588" y="282575"/>
            <a:ext cx="1128712" cy="11287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0" name="Oval 109"/>
          <p:cNvSpPr>
            <a:spLocks noChangeAspect="1"/>
          </p:cNvSpPr>
          <p:nvPr/>
        </p:nvSpPr>
        <p:spPr>
          <a:xfrm>
            <a:off x="7470775" y="1327150"/>
            <a:ext cx="608013" cy="6080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1" name="Oval 110"/>
          <p:cNvSpPr>
            <a:spLocks noChangeAspect="1"/>
          </p:cNvSpPr>
          <p:nvPr/>
        </p:nvSpPr>
        <p:spPr>
          <a:xfrm>
            <a:off x="7629525" y="5611813"/>
            <a:ext cx="738188" cy="738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3" name="Oval 112"/>
          <p:cNvSpPr>
            <a:spLocks noChangeAspect="1"/>
          </p:cNvSpPr>
          <p:nvPr/>
        </p:nvSpPr>
        <p:spPr>
          <a:xfrm>
            <a:off x="7494588" y="4927600"/>
            <a:ext cx="738187" cy="738188"/>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159" name="Title Placeholder 1"/>
          <p:cNvSpPr>
            <a:spLocks noGrp="1"/>
          </p:cNvSpPr>
          <p:nvPr>
            <p:ph type="title"/>
          </p:nvPr>
        </p:nvSpPr>
        <p:spPr bwMode="auto">
          <a:xfrm>
            <a:off x="1009650" y="676275"/>
            <a:ext cx="71247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60" name="Text Placeholder 2"/>
          <p:cNvSpPr>
            <a:spLocks noGrp="1"/>
          </p:cNvSpPr>
          <p:nvPr>
            <p:ph type="body" idx="1"/>
          </p:nvPr>
        </p:nvSpPr>
        <p:spPr bwMode="auto">
          <a:xfrm>
            <a:off x="1009650" y="1806575"/>
            <a:ext cx="7124700"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13" y="5951538"/>
            <a:ext cx="2133600" cy="365125"/>
          </a:xfrm>
          <a:prstGeom prst="rect">
            <a:avLst/>
          </a:prstGeom>
        </p:spPr>
        <p:txBody>
          <a:bodyPr vert="horz" wrap="square" lIns="91440" tIns="45720" rIns="91440" bIns="45720" numCol="1" anchor="b" anchorCtr="0" compatLnSpc="1">
            <a:prstTxWarp prst="textNoShape">
              <a:avLst/>
            </a:prstTxWarp>
          </a:bodyPr>
          <a:lstStyle>
            <a:lvl1pPr algn="r">
              <a:defRPr sz="900">
                <a:solidFill>
                  <a:srgbClr val="FFFFFF"/>
                </a:solidFill>
                <a:latin typeface="Verdana" charset="0"/>
              </a:defRPr>
            </a:lvl1pPr>
          </a:lstStyle>
          <a:p>
            <a:fld id="{C03018DD-CEC1-8D48-8114-E24F9B420099}" type="datetime1">
              <a:rPr lang="en-US"/>
              <a:pPr/>
              <a:t>3/2/2017</a:t>
            </a:fld>
            <a:endParaRPr lang="en-US"/>
          </a:p>
        </p:txBody>
      </p:sp>
      <p:sp>
        <p:nvSpPr>
          <p:cNvPr id="5" name="Footer Placeholder 4"/>
          <p:cNvSpPr>
            <a:spLocks noGrp="1"/>
          </p:cNvSpPr>
          <p:nvPr>
            <p:ph type="ftr" sz="quarter" idx="3"/>
          </p:nvPr>
        </p:nvSpPr>
        <p:spPr>
          <a:xfrm>
            <a:off x="1181100" y="5951538"/>
            <a:ext cx="5256213" cy="365125"/>
          </a:xfrm>
          <a:prstGeom prst="rect">
            <a:avLst/>
          </a:prstGeom>
        </p:spPr>
        <p:txBody>
          <a:bodyPr vert="horz" lIns="91440" tIns="45720" rIns="91440" bIns="45720" rtlCol="0" anchor="b"/>
          <a:lstStyle>
            <a:lvl1pPr algn="l" fontAlgn="auto">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573088" y="5951538"/>
            <a:ext cx="608012" cy="365125"/>
          </a:xfrm>
          <a:prstGeom prst="rect">
            <a:avLst/>
          </a:prstGeom>
        </p:spPr>
        <p:txBody>
          <a:bodyPr vert="horz" wrap="square" lIns="91440" tIns="45720" rIns="91440" bIns="45720" numCol="1" anchor="b" anchorCtr="0" compatLnSpc="1">
            <a:prstTxWarp prst="textNoShape">
              <a:avLst/>
            </a:prstTxWarp>
          </a:bodyPr>
          <a:lstStyle>
            <a:lvl1pPr>
              <a:defRPr>
                <a:solidFill>
                  <a:srgbClr val="FFFFFF"/>
                </a:solidFill>
                <a:latin typeface="Verdana" charset="0"/>
              </a:defRPr>
            </a:lvl1pPr>
          </a:lstStyle>
          <a:p>
            <a:fld id="{A02DE9D5-BAE2-A647-B234-28DBBDF791B4}" type="slidenum">
              <a:rPr lang="en-US"/>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60" name="Oval 59"/>
          <p:cNvSpPr>
            <a:spLocks noChangeAspect="1"/>
          </p:cNvSpPr>
          <p:nvPr/>
        </p:nvSpPr>
        <p:spPr>
          <a:xfrm>
            <a:off x="153988" y="2698750"/>
            <a:ext cx="468312" cy="46831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61" name="Oval 60"/>
          <p:cNvSpPr>
            <a:spLocks noChangeAspect="1"/>
          </p:cNvSpPr>
          <p:nvPr/>
        </p:nvSpPr>
        <p:spPr>
          <a:xfrm>
            <a:off x="474663" y="3167063"/>
            <a:ext cx="458787" cy="4587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dirty="0"/>
          </a:p>
        </p:txBody>
      </p:sp>
    </p:spTree>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ransition spd="slow">
    <p:fade/>
  </p:transition>
  <p:timing>
    <p:tnLst>
      <p:par>
        <p:cTn id="1" dur="indefinite" restart="never" nodeType="tmRoot"/>
      </p:par>
    </p:tnLst>
  </p:timing>
  <p:txStyles>
    <p:titleStyle>
      <a:lvl1pPr algn="l" defTabSz="457200" rtl="0" eaLnBrk="0" fontAlgn="base" hangingPunct="0">
        <a:spcBef>
          <a:spcPct val="0"/>
        </a:spcBef>
        <a:spcAft>
          <a:spcPct val="0"/>
        </a:spcAft>
        <a:defRPr sz="3200" kern="1200">
          <a:solidFill>
            <a:schemeClr val="tx1"/>
          </a:solidFill>
          <a:latin typeface="+mj-lt"/>
          <a:ea typeface="ＭＳ Ｐゴシック" charset="-128"/>
          <a:cs typeface="Trebuchet MS"/>
        </a:defRPr>
      </a:lvl1pPr>
      <a:lvl2pPr algn="l" defTabSz="457200" rtl="0" eaLnBrk="0" fontAlgn="base" hangingPunct="0">
        <a:spcBef>
          <a:spcPct val="0"/>
        </a:spcBef>
        <a:spcAft>
          <a:spcPct val="0"/>
        </a:spcAft>
        <a:defRPr sz="3200">
          <a:solidFill>
            <a:schemeClr val="tx1"/>
          </a:solidFill>
          <a:latin typeface="Verdana" charset="0"/>
          <a:ea typeface="ＭＳ Ｐゴシック" charset="-128"/>
        </a:defRPr>
      </a:lvl2pPr>
      <a:lvl3pPr algn="l" defTabSz="457200" rtl="0" eaLnBrk="0" fontAlgn="base" hangingPunct="0">
        <a:spcBef>
          <a:spcPct val="0"/>
        </a:spcBef>
        <a:spcAft>
          <a:spcPct val="0"/>
        </a:spcAft>
        <a:defRPr sz="3200">
          <a:solidFill>
            <a:schemeClr val="tx1"/>
          </a:solidFill>
          <a:latin typeface="Verdana" charset="0"/>
          <a:ea typeface="ＭＳ Ｐゴシック" charset="-128"/>
        </a:defRPr>
      </a:lvl3pPr>
      <a:lvl4pPr algn="l" defTabSz="457200" rtl="0" eaLnBrk="0" fontAlgn="base" hangingPunct="0">
        <a:spcBef>
          <a:spcPct val="0"/>
        </a:spcBef>
        <a:spcAft>
          <a:spcPct val="0"/>
        </a:spcAft>
        <a:defRPr sz="3200">
          <a:solidFill>
            <a:schemeClr val="tx1"/>
          </a:solidFill>
          <a:latin typeface="Verdana" charset="0"/>
          <a:ea typeface="ＭＳ Ｐゴシック" charset="-128"/>
        </a:defRPr>
      </a:lvl4pPr>
      <a:lvl5pPr algn="l" defTabSz="457200" rtl="0" eaLnBrk="0" fontAlgn="base" hangingPunct="0">
        <a:spcBef>
          <a:spcPct val="0"/>
        </a:spcBef>
        <a:spcAft>
          <a:spcPct val="0"/>
        </a:spcAft>
        <a:defRPr sz="3200">
          <a:solidFill>
            <a:schemeClr val="tx1"/>
          </a:solidFill>
          <a:latin typeface="Verdana" charset="0"/>
          <a:ea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charset="0"/>
        <a:buChar char=""/>
        <a:defRPr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ts val="600"/>
        </a:spcAft>
        <a:buClr>
          <a:schemeClr val="tx2"/>
        </a:buClr>
        <a:buFont typeface="Wingdings 2" charset="0"/>
        <a:buChar char=""/>
        <a:defRPr sz="16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ts val="600"/>
        </a:spcAft>
        <a:buClr>
          <a:schemeClr val="tx2"/>
        </a:buClr>
        <a:buFont typeface="Wingdings 2" charset="0"/>
        <a:buChar char=""/>
        <a:defRPr sz="1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ts val="600"/>
        </a:spcAft>
        <a:buClr>
          <a:schemeClr val="tx2"/>
        </a:buClr>
        <a:buFont typeface="Wingdings 2" charset="0"/>
        <a:buChar char=""/>
        <a:defRPr sz="12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ts val="600"/>
        </a:spcAft>
        <a:buClr>
          <a:schemeClr val="tx2"/>
        </a:buClr>
        <a:buFont typeface="Wingdings 2" charset="0"/>
        <a:buChar char=""/>
        <a:defRPr sz="12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036637" y="2667000"/>
            <a:ext cx="7116763" cy="1470025"/>
          </a:xfrm>
        </p:spPr>
        <p:txBody>
          <a:bodyPr/>
          <a:lstStyle/>
          <a:p>
            <a:pPr algn="ctr" eaLnBrk="1" hangingPunct="1"/>
            <a:r>
              <a:rPr lang="en-US" sz="4800" b="1" dirty="0">
                <a:solidFill>
                  <a:schemeClr val="accent2"/>
                </a:solidFill>
                <a:latin typeface="Verdana" charset="0"/>
                <a:ea typeface="ＭＳ Ｐゴシック" charset="0"/>
              </a:rPr>
              <a:t/>
            </a:r>
            <a:br>
              <a:rPr lang="en-US" sz="4800" b="1" dirty="0">
                <a:solidFill>
                  <a:schemeClr val="accent2"/>
                </a:solidFill>
                <a:latin typeface="Verdana" charset="0"/>
                <a:ea typeface="ＭＳ Ｐゴシック" charset="0"/>
              </a:rPr>
            </a:br>
            <a:r>
              <a:rPr lang="en-US" sz="4800" b="1" dirty="0">
                <a:solidFill>
                  <a:schemeClr val="accent2"/>
                </a:solidFill>
                <a:latin typeface="Verdana" charset="0"/>
                <a:ea typeface="ＭＳ Ｐゴシック" charset="0"/>
              </a:rPr>
              <a:t> </a:t>
            </a:r>
            <a:r>
              <a:rPr lang="en-US" sz="4800" b="1" dirty="0" smtClean="0">
                <a:solidFill>
                  <a:schemeClr val="accent2"/>
                </a:solidFill>
                <a:latin typeface="Verdana" charset="0"/>
                <a:ea typeface="ＭＳ Ｐゴシック" charset="0"/>
              </a:rPr>
              <a:t>Treatment </a:t>
            </a:r>
            <a:r>
              <a:rPr lang="en-US" sz="4800" b="1" dirty="0">
                <a:solidFill>
                  <a:schemeClr val="accent2"/>
                </a:solidFill>
                <a:latin typeface="Verdana" charset="0"/>
                <a:ea typeface="ＭＳ Ｐゴシック" charset="0"/>
              </a:rPr>
              <a:t>Planning Template</a:t>
            </a:r>
          </a:p>
        </p:txBody>
      </p:sp>
      <p:sp>
        <p:nvSpPr>
          <p:cNvPr id="4" name="TextBox 3"/>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extLst>
      <p:ext uri="{BB962C8B-B14F-4D97-AF65-F5344CB8AC3E}">
        <p14:creationId xmlns:p14="http://schemas.microsoft.com/office/powerpoint/2010/main" val="228684930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ext Placeholder 2"/>
          <p:cNvSpPr>
            <a:spLocks noGrp="1"/>
          </p:cNvSpPr>
          <p:nvPr>
            <p:ph type="body" idx="1"/>
          </p:nvPr>
        </p:nvSpPr>
        <p:spPr>
          <a:xfrm>
            <a:off x="685800" y="228600"/>
            <a:ext cx="3124200" cy="685800"/>
          </a:xfrm>
        </p:spPr>
        <p:txBody>
          <a:bodyPr/>
          <a:lstStyle/>
          <a:p>
            <a:pPr algn="ctr" eaLnBrk="1" hangingPunct="1"/>
            <a:r>
              <a:rPr lang="en-US">
                <a:latin typeface="Verdana" charset="0"/>
                <a:ea typeface="ＭＳ Ｐゴシック" charset="0"/>
                <a:cs typeface="ＭＳ Ｐゴシック" charset="0"/>
              </a:rPr>
              <a:t>Retracted Closed</a:t>
            </a:r>
          </a:p>
        </p:txBody>
      </p:sp>
      <p:sp>
        <p:nvSpPr>
          <p:cNvPr id="31747"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32772"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Retracted Open</a:t>
            </a:r>
          </a:p>
        </p:txBody>
      </p:sp>
      <p:sp>
        <p:nvSpPr>
          <p:cNvPr id="31749"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32775" name="TextBox 8"/>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dental findings here.</a:t>
            </a:r>
          </a:p>
        </p:txBody>
      </p:sp>
      <p:sp>
        <p:nvSpPr>
          <p:cNvPr id="9" name="TextBox 8"/>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1" name="Picture 10"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2" name="Rectangle 11"/>
          <p:cNvSpPr/>
          <p:nvPr/>
        </p:nvSpPr>
        <p:spPr>
          <a:xfrm>
            <a:off x="0" y="-24888"/>
            <a:ext cx="1582484" cy="307777"/>
          </a:xfrm>
          <a:prstGeom prst="rect">
            <a:avLst/>
          </a:prstGeom>
        </p:spPr>
        <p:txBody>
          <a:bodyPr wrap="none">
            <a:spAutoFit/>
          </a:bodyPr>
          <a:lstStyle/>
          <a:p>
            <a:r>
              <a:rPr lang="en-US" sz="1400" dirty="0" smtClean="0">
                <a:solidFill>
                  <a:srgbClr val="9F9F9F"/>
                </a:solidFill>
                <a:latin typeface="Verdana" charset="0"/>
              </a:rPr>
              <a:t>Dental Findings</a:t>
            </a:r>
            <a:endParaRPr lang="en-US" sz="1400" dirty="0"/>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Placeholder 2"/>
          <p:cNvSpPr>
            <a:spLocks noGrp="1"/>
          </p:cNvSpPr>
          <p:nvPr>
            <p:ph type="body" idx="1"/>
          </p:nvPr>
        </p:nvSpPr>
        <p:spPr>
          <a:xfrm>
            <a:off x="609600" y="228600"/>
            <a:ext cx="3124200" cy="685800"/>
          </a:xfrm>
        </p:spPr>
        <p:txBody>
          <a:bodyPr/>
          <a:lstStyle/>
          <a:p>
            <a:pPr algn="ctr" eaLnBrk="1" hangingPunct="1"/>
            <a:r>
              <a:rPr lang="en-US">
                <a:latin typeface="Verdana" charset="0"/>
                <a:ea typeface="ＭＳ Ｐゴシック" charset="0"/>
                <a:cs typeface="ＭＳ Ｐゴシック" charset="0"/>
              </a:rPr>
              <a:t>Left Lateral</a:t>
            </a:r>
          </a:p>
        </p:txBody>
      </p:sp>
      <p:sp>
        <p:nvSpPr>
          <p:cNvPr id="34819"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Right Lateral</a:t>
            </a:r>
          </a:p>
        </p:txBody>
      </p:sp>
      <p:sp>
        <p:nvSpPr>
          <p:cNvPr id="33796"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34821" name="TextBox 6"/>
          <p:cNvSpPr txBox="1">
            <a:spLocks noChangeArrowheads="1"/>
          </p:cNvSpPr>
          <p:nvPr/>
        </p:nvSpPr>
        <p:spPr bwMode="auto">
          <a:xfrm>
            <a:off x="762000" y="4267200"/>
            <a:ext cx="8077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tabLst>
                <a:tab pos="12700" algn="l"/>
                <a:tab pos="241300" algn="l"/>
                <a:tab pos="457200"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12700" algn="l"/>
                <a:tab pos="241300" algn="l"/>
                <a:tab pos="457200" algn="l"/>
              </a:tabLst>
              <a:defRPr sz="2400">
                <a:solidFill>
                  <a:schemeClr val="tx1"/>
                </a:solidFill>
                <a:latin typeface="Arial" charset="0"/>
                <a:ea typeface="ＭＳ Ｐゴシック" charset="0"/>
              </a:defRPr>
            </a:lvl2pPr>
            <a:lvl3pPr eaLnBrk="0" hangingPunct="0">
              <a:tabLst>
                <a:tab pos="12700" algn="l"/>
                <a:tab pos="241300" algn="l"/>
                <a:tab pos="457200" algn="l"/>
              </a:tabLst>
              <a:defRPr sz="2400">
                <a:solidFill>
                  <a:schemeClr val="tx1"/>
                </a:solidFill>
                <a:latin typeface="Arial" charset="0"/>
                <a:ea typeface="ＭＳ Ｐゴシック" charset="0"/>
              </a:defRPr>
            </a:lvl3pPr>
            <a:lvl4pPr eaLnBrk="0" hangingPunct="0">
              <a:tabLst>
                <a:tab pos="12700" algn="l"/>
                <a:tab pos="241300" algn="l"/>
                <a:tab pos="457200" algn="l"/>
              </a:tabLst>
              <a:defRPr sz="2400">
                <a:solidFill>
                  <a:schemeClr val="tx1"/>
                </a:solidFill>
                <a:latin typeface="Arial" charset="0"/>
                <a:ea typeface="ＭＳ Ｐゴシック" charset="0"/>
              </a:defRPr>
            </a:lvl4pPr>
            <a:lvl5pPr eaLnBrk="0" hangingPunct="0">
              <a:tabLst>
                <a:tab pos="12700" algn="l"/>
                <a:tab pos="241300" algn="l"/>
                <a:tab pos="457200"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9pPr>
          </a:lstStyle>
          <a:p>
            <a:pPr eaLnBrk="1" hangingPunct="1">
              <a:lnSpc>
                <a:spcPct val="115000"/>
              </a:lnSpc>
              <a:buFont typeface="Wingdings" charset="0"/>
              <a:buChar char="§"/>
            </a:pPr>
            <a:endParaRPr lang="en-US" sz="1600">
              <a:solidFill>
                <a:srgbClr val="FF0000"/>
              </a:solidFill>
              <a:latin typeface="Times-Roman" charset="0"/>
              <a:cs typeface="Calibri" charset="0"/>
            </a:endParaRPr>
          </a:p>
          <a:p>
            <a:pPr eaLnBrk="1" hangingPunct="1">
              <a:lnSpc>
                <a:spcPct val="115000"/>
              </a:lnSpc>
              <a:buFont typeface="Wingdings" charset="0"/>
              <a:buChar char="§"/>
            </a:pPr>
            <a:endParaRPr lang="en-US" sz="1600">
              <a:solidFill>
                <a:srgbClr val="FF0000"/>
              </a:solidFill>
              <a:latin typeface="Times-Roman" charset="0"/>
              <a:cs typeface="Calibri" charset="0"/>
            </a:endParaRPr>
          </a:p>
          <a:p>
            <a:pPr eaLnBrk="1" hangingPunct="1">
              <a:lnSpc>
                <a:spcPct val="115000"/>
              </a:lnSpc>
              <a:buFont typeface="Wingdings" charset="0"/>
              <a:buChar char="§"/>
            </a:pPr>
            <a:endParaRPr lang="en-US" sz="1600">
              <a:solidFill>
                <a:srgbClr val="FF0000"/>
              </a:solidFill>
              <a:latin typeface="Times-Roman" charset="0"/>
              <a:cs typeface="Calibri" charset="0"/>
            </a:endParaRPr>
          </a:p>
          <a:p>
            <a:pPr eaLnBrk="1" hangingPunct="1">
              <a:lnSpc>
                <a:spcPct val="115000"/>
              </a:lnSpc>
              <a:buFont typeface="Wingdings" charset="0"/>
              <a:buChar char="§"/>
            </a:pPr>
            <a:endParaRPr lang="en-US" sz="1600">
              <a:solidFill>
                <a:srgbClr val="FF0000"/>
              </a:solidFill>
              <a:latin typeface="Calibri" charset="0"/>
              <a:cs typeface="Calibri" charset="0"/>
            </a:endParaRPr>
          </a:p>
        </p:txBody>
      </p:sp>
      <p:sp>
        <p:nvSpPr>
          <p:cNvPr id="33799" name="Content Placeholder 10"/>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34824" name="TextBox 9"/>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occlusal findings here.</a:t>
            </a:r>
          </a:p>
        </p:txBody>
      </p:sp>
      <p:sp>
        <p:nvSpPr>
          <p:cNvPr id="10" name="TextBox 9"/>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1" name="Picture 10"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2" name="Rectangle 11"/>
          <p:cNvSpPr/>
          <p:nvPr/>
        </p:nvSpPr>
        <p:spPr>
          <a:xfrm>
            <a:off x="0" y="-24888"/>
            <a:ext cx="1505540" cy="307777"/>
          </a:xfrm>
          <a:prstGeom prst="rect">
            <a:avLst/>
          </a:prstGeom>
        </p:spPr>
        <p:txBody>
          <a:bodyPr wrap="none">
            <a:spAutoFit/>
          </a:bodyPr>
          <a:lstStyle/>
          <a:p>
            <a:r>
              <a:rPr lang="en-US" sz="1400" dirty="0" err="1" smtClean="0">
                <a:solidFill>
                  <a:srgbClr val="9F9F9F"/>
                </a:solidFill>
                <a:latin typeface="Verdana" charset="0"/>
              </a:rPr>
              <a:t>Occlusal</a:t>
            </a:r>
            <a:r>
              <a:rPr lang="en-US" sz="1400" dirty="0" smtClean="0">
                <a:solidFill>
                  <a:srgbClr val="9F9F9F"/>
                </a:solidFill>
                <a:latin typeface="Verdana" charset="0"/>
              </a:rPr>
              <a:t> Notes</a:t>
            </a:r>
            <a:endParaRPr lang="en-US" sz="1400" dirty="0"/>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Placeholder 2"/>
          <p:cNvSpPr>
            <a:spLocks noGrp="1"/>
          </p:cNvSpPr>
          <p:nvPr>
            <p:ph type="body" idx="1"/>
          </p:nvPr>
        </p:nvSpPr>
        <p:spPr>
          <a:xfrm>
            <a:off x="685800" y="228600"/>
            <a:ext cx="3124200" cy="685800"/>
          </a:xfrm>
        </p:spPr>
        <p:txBody>
          <a:bodyPr/>
          <a:lstStyle/>
          <a:p>
            <a:pPr algn="ctr" eaLnBrk="1" hangingPunct="1"/>
            <a:r>
              <a:rPr lang="en-US">
                <a:latin typeface="Verdana" charset="0"/>
                <a:ea typeface="ＭＳ Ｐゴシック" charset="0"/>
                <a:cs typeface="ＭＳ Ｐゴシック" charset="0"/>
              </a:rPr>
              <a:t>Maxillary Occlusal</a:t>
            </a:r>
          </a:p>
        </p:txBody>
      </p:sp>
      <p:sp>
        <p:nvSpPr>
          <p:cNvPr id="35843"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36868"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Mandibular Occlusal</a:t>
            </a:r>
          </a:p>
        </p:txBody>
      </p:sp>
      <p:sp>
        <p:nvSpPr>
          <p:cNvPr id="35845"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36871" name="TextBox 8"/>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occlusal findings here.</a:t>
            </a:r>
          </a:p>
        </p:txBody>
      </p:sp>
      <p:sp>
        <p:nvSpPr>
          <p:cNvPr id="9" name="TextBox 8"/>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0" name="Picture 9"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1" name="Rectangle 10"/>
          <p:cNvSpPr/>
          <p:nvPr/>
        </p:nvSpPr>
        <p:spPr>
          <a:xfrm>
            <a:off x="0" y="-24888"/>
            <a:ext cx="1505540" cy="307777"/>
          </a:xfrm>
          <a:prstGeom prst="rect">
            <a:avLst/>
          </a:prstGeom>
        </p:spPr>
        <p:txBody>
          <a:bodyPr wrap="none">
            <a:spAutoFit/>
          </a:bodyPr>
          <a:lstStyle/>
          <a:p>
            <a:r>
              <a:rPr lang="en-US" sz="1400" dirty="0" err="1" smtClean="0">
                <a:solidFill>
                  <a:srgbClr val="9F9F9F"/>
                </a:solidFill>
                <a:latin typeface="Verdana" charset="0"/>
              </a:rPr>
              <a:t>Occlusal</a:t>
            </a:r>
            <a:r>
              <a:rPr lang="en-US" sz="1400" dirty="0" smtClean="0">
                <a:solidFill>
                  <a:srgbClr val="9F9F9F"/>
                </a:solidFill>
                <a:latin typeface="Verdana" charset="0"/>
              </a:rPr>
              <a:t> Notes</a:t>
            </a:r>
            <a:endParaRPr lang="en-US" sz="14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ext Placeholder 2"/>
          <p:cNvSpPr>
            <a:spLocks noGrp="1"/>
          </p:cNvSpPr>
          <p:nvPr>
            <p:ph type="body" idx="1"/>
          </p:nvPr>
        </p:nvSpPr>
        <p:spPr>
          <a:xfrm>
            <a:off x="685800" y="228600"/>
            <a:ext cx="3124200" cy="685800"/>
          </a:xfrm>
        </p:spPr>
        <p:txBody>
          <a:bodyPr/>
          <a:lstStyle/>
          <a:p>
            <a:pPr algn="ctr" eaLnBrk="1" hangingPunct="1"/>
            <a:r>
              <a:rPr lang="en-US">
                <a:latin typeface="Verdana" charset="0"/>
                <a:ea typeface="ＭＳ Ｐゴシック" charset="0"/>
                <a:cs typeface="ＭＳ Ｐゴシック" charset="0"/>
              </a:rPr>
              <a:t>Additional Image</a:t>
            </a:r>
          </a:p>
        </p:txBody>
      </p:sp>
      <p:sp>
        <p:nvSpPr>
          <p:cNvPr id="37891"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38916"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Additional Image</a:t>
            </a:r>
          </a:p>
        </p:txBody>
      </p:sp>
      <p:sp>
        <p:nvSpPr>
          <p:cNvPr id="37893"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38919" name="TextBox 8"/>
          <p:cNvSpPr txBox="1">
            <a:spLocks noChangeArrowheads="1"/>
          </p:cNvSpPr>
          <p:nvPr/>
        </p:nvSpPr>
        <p:spPr bwMode="auto">
          <a:xfrm>
            <a:off x="762000" y="4419600"/>
            <a:ext cx="71961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any additional findings or concerns here.</a:t>
            </a:r>
          </a:p>
        </p:txBody>
      </p:sp>
      <p:sp>
        <p:nvSpPr>
          <p:cNvPr id="9" name="TextBox 8"/>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0" name="Picture 9"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1" name="Rectangle 10"/>
          <p:cNvSpPr/>
          <p:nvPr/>
        </p:nvSpPr>
        <p:spPr>
          <a:xfrm>
            <a:off x="0" y="-24888"/>
            <a:ext cx="1672253" cy="307777"/>
          </a:xfrm>
          <a:prstGeom prst="rect">
            <a:avLst/>
          </a:prstGeom>
        </p:spPr>
        <p:txBody>
          <a:bodyPr wrap="none">
            <a:spAutoFit/>
          </a:bodyPr>
          <a:lstStyle/>
          <a:p>
            <a:r>
              <a:rPr lang="en-US" sz="1400" dirty="0" smtClean="0">
                <a:solidFill>
                  <a:srgbClr val="9F9F9F"/>
                </a:solidFill>
                <a:latin typeface="Verdana" charset="0"/>
              </a:rPr>
              <a:t>Additional Notes</a:t>
            </a:r>
            <a:endParaRPr lang="en-US" sz="1400" dirty="0"/>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Text Placeholder 2"/>
          <p:cNvSpPr>
            <a:spLocks noGrp="1"/>
          </p:cNvSpPr>
          <p:nvPr>
            <p:ph type="body" idx="1"/>
          </p:nvPr>
        </p:nvSpPr>
        <p:spPr>
          <a:xfrm>
            <a:off x="838200" y="381000"/>
            <a:ext cx="7116763" cy="4876800"/>
          </a:xfrm>
        </p:spPr>
        <p:txBody>
          <a:bodyPr/>
          <a:lstStyle/>
          <a:p>
            <a:pPr marL="457200" indent="-457200" algn="l" eaLnBrk="1" hangingPunct="1">
              <a:buFont typeface="Wingdings" charset="0"/>
              <a:buChar char="§"/>
            </a:pPr>
            <a:r>
              <a:rPr lang="en-US" sz="2800">
                <a:solidFill>
                  <a:srgbClr val="FFFFFF"/>
                </a:solidFill>
                <a:latin typeface="Verdana" charset="0"/>
                <a:ea typeface="ＭＳ Ｐゴシック" charset="0"/>
                <a:cs typeface="ＭＳ Ｐゴシック" charset="0"/>
              </a:rPr>
              <a:t>Enter TMJ findings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3397384" cy="307777"/>
          </a:xfrm>
          <a:prstGeom prst="rect">
            <a:avLst/>
          </a:prstGeom>
        </p:spPr>
        <p:txBody>
          <a:bodyPr wrap="none">
            <a:spAutoFit/>
          </a:bodyPr>
          <a:lstStyle/>
          <a:p>
            <a:r>
              <a:rPr lang="en-US" sz="1400" dirty="0" smtClean="0">
                <a:solidFill>
                  <a:srgbClr val="9F9F9F"/>
                </a:solidFill>
                <a:latin typeface="Verdana" charset="0"/>
              </a:rPr>
              <a:t>TMJ &amp; Mandibular Range of Motion</a:t>
            </a:r>
            <a:endParaRPr lang="en-US" sz="1400" dirty="0"/>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Text Placeholder 2"/>
          <p:cNvSpPr>
            <a:spLocks noGrp="1"/>
          </p:cNvSpPr>
          <p:nvPr>
            <p:ph type="body" idx="1"/>
          </p:nvPr>
        </p:nvSpPr>
        <p:spPr>
          <a:xfrm>
            <a:off x="838200" y="381000"/>
            <a:ext cx="7116763" cy="4876800"/>
          </a:xfrm>
        </p:spPr>
        <p:txBody>
          <a:bodyPr/>
          <a:lstStyle/>
          <a:p>
            <a:pPr marL="457200" indent="-457200" algn="l" eaLnBrk="1" hangingPunct="1">
              <a:buFont typeface="Wingdings" charset="0"/>
              <a:buChar char="§"/>
            </a:pPr>
            <a:r>
              <a:rPr lang="en-US" sz="2800">
                <a:solidFill>
                  <a:srgbClr val="FFFFFF"/>
                </a:solidFill>
                <a:latin typeface="Verdana" charset="0"/>
                <a:ea typeface="ＭＳ Ｐゴシック" charset="0"/>
                <a:cs typeface="ＭＳ Ｐゴシック" charset="0"/>
              </a:rPr>
              <a:t>Enter periodontal findings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7" name="Picture 6"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8" name="Rectangle 7"/>
          <p:cNvSpPr/>
          <p:nvPr/>
        </p:nvSpPr>
        <p:spPr>
          <a:xfrm>
            <a:off x="0" y="-24888"/>
            <a:ext cx="2001945" cy="307777"/>
          </a:xfrm>
          <a:prstGeom prst="rect">
            <a:avLst/>
          </a:prstGeom>
        </p:spPr>
        <p:txBody>
          <a:bodyPr wrap="none">
            <a:spAutoFit/>
          </a:bodyPr>
          <a:lstStyle/>
          <a:p>
            <a:r>
              <a:rPr lang="en-US" sz="1400" dirty="0" smtClean="0">
                <a:solidFill>
                  <a:srgbClr val="9F9F9F"/>
                </a:solidFill>
                <a:latin typeface="Verdana" charset="0"/>
              </a:rPr>
              <a:t>Periodontal Findings</a:t>
            </a:r>
            <a:endParaRPr lang="en-US" sz="1400" dirty="0"/>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Content Placeholder 2"/>
          <p:cNvSpPr>
            <a:spLocks noGrp="1"/>
          </p:cNvSpPr>
          <p:nvPr>
            <p:ph idx="1"/>
          </p:nvPr>
        </p:nvSpPr>
        <p:spPr/>
        <p:txBody>
          <a:bodyPr/>
          <a:lstStyle/>
          <a:p>
            <a:pPr eaLnBrk="1" hangingPunct="1"/>
            <a:endParaRPr lang="en-US">
              <a:latin typeface="Verdana" charset="0"/>
              <a:ea typeface="ＭＳ Ｐゴシック" charset="0"/>
              <a:cs typeface="ＭＳ Ｐゴシック" charset="0"/>
            </a:endParaRP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024650" cy="307777"/>
          </a:xfrm>
          <a:prstGeom prst="rect">
            <a:avLst/>
          </a:prstGeom>
        </p:spPr>
        <p:txBody>
          <a:bodyPr wrap="none">
            <a:spAutoFit/>
          </a:bodyPr>
          <a:lstStyle/>
          <a:p>
            <a:r>
              <a:rPr lang="en-US" sz="1400" dirty="0" smtClean="0">
                <a:solidFill>
                  <a:srgbClr val="9F9F9F"/>
                </a:solidFill>
                <a:latin typeface="Verdana" charset="0"/>
              </a:rPr>
              <a:t>Periodontal Charting</a:t>
            </a:r>
            <a:endParaRPr lang="en-US" sz="1400" dirty="0"/>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3" name="Content Placeholder 3"/>
          <p:cNvSpPr>
            <a:spLocks noGrp="1"/>
          </p:cNvSpPr>
          <p:nvPr>
            <p:ph sz="half" idx="2"/>
          </p:nvPr>
        </p:nvSpPr>
        <p:spPr>
          <a:xfrm>
            <a:off x="1155700" y="762000"/>
            <a:ext cx="7372350" cy="3886200"/>
          </a:xfrm>
        </p:spPr>
        <p:txBody>
          <a:bodyPr/>
          <a:lstStyle/>
          <a:p>
            <a:pPr eaLnBrk="1" hangingPunct="1"/>
            <a:endParaRPr lang="en-US">
              <a:latin typeface="Verdana" charset="0"/>
              <a:ea typeface="ＭＳ Ｐゴシック" charset="0"/>
              <a:cs typeface="ＭＳ Ｐゴシック" charset="0"/>
            </a:endParaRPr>
          </a:p>
        </p:txBody>
      </p:sp>
      <p:sp>
        <p:nvSpPr>
          <p:cNvPr id="47108" name="TextBox 6"/>
          <p:cNvSpPr txBox="1">
            <a:spLocks noChangeArrowheads="1"/>
          </p:cNvSpPr>
          <p:nvPr/>
        </p:nvSpPr>
        <p:spPr bwMode="auto">
          <a:xfrm>
            <a:off x="5480050" y="228600"/>
            <a:ext cx="304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solidFill>
                  <a:srgbClr val="FFFFFF"/>
                </a:solidFill>
                <a:latin typeface="Verdana" charset="0"/>
              </a:rPr>
              <a:t>Insert Date Here</a:t>
            </a:r>
          </a:p>
        </p:txBody>
      </p:sp>
      <p:sp>
        <p:nvSpPr>
          <p:cNvPr id="47110" name="TextBox 7"/>
          <p:cNvSpPr txBox="1">
            <a:spLocks noChangeArrowheads="1"/>
          </p:cNvSpPr>
          <p:nvPr/>
        </p:nvSpPr>
        <p:spPr bwMode="auto">
          <a:xfrm>
            <a:off x="1143000" y="4876800"/>
            <a:ext cx="746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a:latin typeface="Verdana" charset="0"/>
              </a:rPr>
              <a:t>  Enter radiographic findings here.</a:t>
            </a:r>
          </a:p>
        </p:txBody>
      </p:sp>
      <p:sp>
        <p:nvSpPr>
          <p:cNvPr id="8" name="TextBox 7"/>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9" name="Picture 8"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0" name="Rectangle 9"/>
          <p:cNvSpPr/>
          <p:nvPr/>
        </p:nvSpPr>
        <p:spPr>
          <a:xfrm>
            <a:off x="0" y="-24888"/>
            <a:ext cx="2154656" cy="307777"/>
          </a:xfrm>
          <a:prstGeom prst="rect">
            <a:avLst/>
          </a:prstGeom>
        </p:spPr>
        <p:txBody>
          <a:bodyPr wrap="none">
            <a:spAutoFit/>
          </a:bodyPr>
          <a:lstStyle/>
          <a:p>
            <a:r>
              <a:rPr lang="en-US" sz="1400" dirty="0" smtClean="0">
                <a:solidFill>
                  <a:srgbClr val="9F9F9F"/>
                </a:solidFill>
                <a:latin typeface="Verdana" charset="0"/>
              </a:rPr>
              <a:t>Radiographic Findings</a:t>
            </a:r>
            <a:endParaRPr lang="en-US" sz="1400" dirty="0"/>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Text Placeholder 2"/>
          <p:cNvSpPr>
            <a:spLocks noGrp="1"/>
          </p:cNvSpPr>
          <p:nvPr>
            <p:ph type="body" idx="1"/>
          </p:nvPr>
        </p:nvSpPr>
        <p:spPr>
          <a:xfrm>
            <a:off x="838200" y="457200"/>
            <a:ext cx="7467600" cy="5638800"/>
          </a:xfrm>
        </p:spPr>
        <p:txBody>
          <a:bodyPr/>
          <a:lstStyle/>
          <a:p>
            <a:pPr marL="342900" indent="-342900" algn="l" eaLnBrk="1" hangingPunct="1">
              <a:buFont typeface="Wingdings" charset="0"/>
              <a:buChar char="§"/>
            </a:pPr>
            <a:r>
              <a:rPr lang="en-US" sz="2800">
                <a:solidFill>
                  <a:srgbClr val="FFFFFF"/>
                </a:solidFill>
                <a:latin typeface="Verdana" charset="0"/>
                <a:ea typeface="ＭＳ Ｐゴシック" charset="0"/>
                <a:cs typeface="ＭＳ Ｐゴシック" charset="0"/>
              </a:rPr>
              <a:t>Diagnosis</a:t>
            </a:r>
          </a:p>
          <a:p>
            <a:pPr marL="1257300" lvl="2" indent="-342900" eaLnBrk="1" hangingPunct="1">
              <a:buFont typeface="Wingdings" charset="0"/>
              <a:buChar char="§"/>
            </a:pPr>
            <a:r>
              <a:rPr lang="en-US" sz="2800">
                <a:solidFill>
                  <a:srgbClr val="FFFFFF"/>
                </a:solidFill>
                <a:latin typeface="Verdana" charset="0"/>
                <a:ea typeface="ＭＳ Ｐゴシック" charset="0"/>
              </a:rPr>
              <a:t>Type in here.</a:t>
            </a:r>
          </a:p>
          <a:p>
            <a:pPr marL="342900" indent="-342900" algn="l" eaLnBrk="1" hangingPunct="1">
              <a:buFont typeface="Wingdings" charset="0"/>
              <a:buChar char="§"/>
            </a:pPr>
            <a:endParaRPr lang="en-US" sz="2800">
              <a:solidFill>
                <a:srgbClr val="FFFFFF"/>
              </a:solidFill>
              <a:latin typeface="Verdana" charset="0"/>
              <a:ea typeface="ＭＳ Ｐゴシック" charset="0"/>
              <a:cs typeface="ＭＳ Ｐゴシック" charset="0"/>
            </a:endParaRPr>
          </a:p>
          <a:p>
            <a:pPr marL="342900" indent="-342900" algn="l" eaLnBrk="1" hangingPunct="1">
              <a:buFont typeface="Wingdings" charset="0"/>
              <a:buChar char="§"/>
            </a:pPr>
            <a:endParaRPr lang="en-US" sz="2800">
              <a:solidFill>
                <a:srgbClr val="FFFFFF"/>
              </a:solidFill>
              <a:latin typeface="Verdana" charset="0"/>
              <a:ea typeface="ＭＳ Ｐゴシック" charset="0"/>
              <a:cs typeface="ＭＳ Ｐゴシック" charset="0"/>
            </a:endParaRPr>
          </a:p>
          <a:p>
            <a:pPr marL="342900" indent="-342900" algn="l" eaLnBrk="1" hangingPunct="1">
              <a:buFont typeface="Wingdings" charset="0"/>
              <a:buChar char="§"/>
            </a:pPr>
            <a:r>
              <a:rPr lang="en-US" sz="2800">
                <a:solidFill>
                  <a:srgbClr val="FFFFFF"/>
                </a:solidFill>
                <a:latin typeface="Verdana" charset="0"/>
                <a:ea typeface="ＭＳ Ｐゴシック" charset="0"/>
                <a:cs typeface="ＭＳ Ｐゴシック" charset="0"/>
              </a:rPr>
              <a:t>Prognosis</a:t>
            </a:r>
          </a:p>
          <a:p>
            <a:pPr marL="1257300" lvl="2" indent="-342900" eaLnBrk="1" hangingPunct="1">
              <a:buFont typeface="Wingdings" charset="0"/>
              <a:buChar char="§"/>
            </a:pPr>
            <a:r>
              <a:rPr lang="en-US" sz="2800">
                <a:solidFill>
                  <a:srgbClr val="FFFFFF"/>
                </a:solidFill>
                <a:latin typeface="Verdana" charset="0"/>
                <a:ea typeface="ＭＳ Ｐゴシック" charset="0"/>
              </a:rPr>
              <a:t>Periodontal:</a:t>
            </a:r>
          </a:p>
          <a:p>
            <a:pPr marL="1257300" lvl="2" indent="-342900" eaLnBrk="1" hangingPunct="1">
              <a:buFont typeface="Wingdings" charset="0"/>
              <a:buChar char="§"/>
            </a:pPr>
            <a:r>
              <a:rPr lang="en-US" sz="2800">
                <a:solidFill>
                  <a:srgbClr val="FFFFFF"/>
                </a:solidFill>
                <a:latin typeface="Verdana" charset="0"/>
                <a:ea typeface="ＭＳ Ｐゴシック" charset="0"/>
              </a:rPr>
              <a:t>Biomechanical/Structural:</a:t>
            </a:r>
          </a:p>
          <a:p>
            <a:pPr marL="1257300" lvl="2" indent="-342900" eaLnBrk="1" hangingPunct="1">
              <a:buFont typeface="Wingdings" charset="0"/>
              <a:buChar char="§"/>
            </a:pPr>
            <a:r>
              <a:rPr lang="en-US" sz="2800">
                <a:solidFill>
                  <a:srgbClr val="FFFFFF"/>
                </a:solidFill>
                <a:latin typeface="Verdana" charset="0"/>
                <a:ea typeface="ＭＳ Ｐゴシック" charset="0"/>
              </a:rPr>
              <a:t>Functional:</a:t>
            </a:r>
          </a:p>
          <a:p>
            <a:pPr marL="1257300" lvl="2" indent="-342900" eaLnBrk="1" hangingPunct="1">
              <a:buFont typeface="Wingdings" charset="0"/>
              <a:buChar char="§"/>
            </a:pPr>
            <a:r>
              <a:rPr lang="en-US" sz="2800">
                <a:solidFill>
                  <a:srgbClr val="FFFFFF"/>
                </a:solidFill>
                <a:latin typeface="Verdana" charset="0"/>
                <a:ea typeface="ＭＳ Ｐゴシック" charset="0"/>
              </a:rPr>
              <a:t>Esthetic:</a:t>
            </a:r>
          </a:p>
          <a:p>
            <a:pPr marL="342900" indent="-342900" algn="l" eaLnBrk="1" hangingPunct="1">
              <a:buFont typeface="Wingdings" charset="0"/>
              <a:buChar char="§"/>
            </a:pPr>
            <a:endParaRPr lang="en-US" sz="2400">
              <a:solidFill>
                <a:srgbClr val="FFFFFF"/>
              </a:solidFill>
              <a:latin typeface="Verdana" charset="0"/>
              <a:ea typeface="ＭＳ Ｐゴシック" charset="0"/>
              <a:cs typeface="ＭＳ Ｐゴシック" charset="0"/>
            </a:endParaRP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172390" cy="307777"/>
          </a:xfrm>
          <a:prstGeom prst="rect">
            <a:avLst/>
          </a:prstGeom>
        </p:spPr>
        <p:txBody>
          <a:bodyPr wrap="none">
            <a:spAutoFit/>
          </a:bodyPr>
          <a:lstStyle/>
          <a:p>
            <a:r>
              <a:rPr lang="en-US" sz="1400" dirty="0" smtClean="0">
                <a:solidFill>
                  <a:srgbClr val="9F9F9F"/>
                </a:solidFill>
                <a:latin typeface="Verdana" charset="0"/>
              </a:rPr>
              <a:t>Diagnosis &amp; Prognosis</a:t>
            </a:r>
            <a:endParaRPr lang="en-US" sz="1400" dirty="0"/>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dirty="0">
                <a:solidFill>
                  <a:srgbClr val="FFFFFF"/>
                </a:solidFill>
                <a:latin typeface="Verdana" charset="0"/>
                <a:ea typeface="ＭＳ Ｐゴシック" charset="0"/>
                <a:cs typeface="ＭＳ Ｐゴシック" charset="0"/>
              </a:rPr>
              <a:t>Enter summary of concerns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191475" cy="307777"/>
          </a:xfrm>
          <a:prstGeom prst="rect">
            <a:avLst/>
          </a:prstGeom>
        </p:spPr>
        <p:txBody>
          <a:bodyPr wrap="none">
            <a:spAutoFit/>
          </a:bodyPr>
          <a:lstStyle/>
          <a:p>
            <a:r>
              <a:rPr lang="en-US" sz="1400" dirty="0" smtClean="0">
                <a:solidFill>
                  <a:srgbClr val="9F9F9F"/>
                </a:solidFill>
                <a:latin typeface="Verdana" charset="0"/>
              </a:rPr>
              <a:t>Summary of Concerns</a:t>
            </a:r>
            <a:endParaRPr lang="en-US" sz="1400" dirty="0"/>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1009650" y="3306763"/>
            <a:ext cx="7116763" cy="1470025"/>
          </a:xfrm>
        </p:spPr>
        <p:txBody>
          <a:bodyPr/>
          <a:lstStyle/>
          <a:p>
            <a:pPr eaLnBrk="1" hangingPunct="1"/>
            <a:r>
              <a:rPr lang="en-US">
                <a:solidFill>
                  <a:schemeClr val="accent2"/>
                </a:solidFill>
                <a:latin typeface="Verdana" charset="0"/>
                <a:ea typeface="ＭＳ Ｐゴシック" charset="0"/>
              </a:rPr>
              <a:t>Patient Name</a:t>
            </a:r>
          </a:p>
        </p:txBody>
      </p:sp>
      <p:sp>
        <p:nvSpPr>
          <p:cNvPr id="16387" name="Subtitle 2"/>
          <p:cNvSpPr>
            <a:spLocks noGrp="1"/>
          </p:cNvSpPr>
          <p:nvPr>
            <p:ph type="subTitle" idx="1"/>
          </p:nvPr>
        </p:nvSpPr>
        <p:spPr>
          <a:xfrm>
            <a:off x="1009650" y="4776788"/>
            <a:ext cx="7116763" cy="862012"/>
          </a:xfrm>
        </p:spPr>
        <p:txBody>
          <a:bodyPr/>
          <a:lstStyle/>
          <a:p>
            <a:pPr eaLnBrk="1" hangingPunct="1"/>
            <a:r>
              <a:rPr lang="en-US" sz="2400">
                <a:solidFill>
                  <a:srgbClr val="B2B2B2"/>
                </a:solidFill>
                <a:latin typeface="Verdana" charset="0"/>
                <a:ea typeface="ＭＳ Ｐゴシック" charset="0"/>
                <a:cs typeface="ＭＳ Ｐゴシック" charset="0"/>
              </a:rPr>
              <a:t>Date of presentation</a:t>
            </a:r>
          </a:p>
        </p:txBody>
      </p:sp>
      <p:sp>
        <p:nvSpPr>
          <p:cNvPr id="6" name="TextBox 5"/>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7" name="Picture 6"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proposed treatment plan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438075" cy="307777"/>
          </a:xfrm>
          <a:prstGeom prst="rect">
            <a:avLst/>
          </a:prstGeom>
        </p:spPr>
        <p:txBody>
          <a:bodyPr wrap="none">
            <a:spAutoFit/>
          </a:bodyPr>
          <a:lstStyle/>
          <a:p>
            <a:r>
              <a:rPr lang="en-US" sz="1400" dirty="0" smtClean="0">
                <a:solidFill>
                  <a:srgbClr val="9F9F9F"/>
                </a:solidFill>
                <a:latin typeface="Verdana" charset="0"/>
              </a:rPr>
              <a:t>Proposed Treatment Plan</a:t>
            </a:r>
            <a:endParaRPr lang="en-US" sz="1400" dirty="0"/>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dirty="0">
                <a:solidFill>
                  <a:srgbClr val="FFFFFF"/>
                </a:solidFill>
                <a:latin typeface="Verdana" charset="0"/>
                <a:ea typeface="ＭＳ Ｐゴシック" charset="0"/>
                <a:cs typeface="ＭＳ Ｐゴシック" charset="0"/>
              </a:rPr>
              <a:t>Continue proposed treatment plan.</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438075" cy="307777"/>
          </a:xfrm>
          <a:prstGeom prst="rect">
            <a:avLst/>
          </a:prstGeom>
        </p:spPr>
        <p:txBody>
          <a:bodyPr wrap="none">
            <a:spAutoFit/>
          </a:bodyPr>
          <a:lstStyle/>
          <a:p>
            <a:r>
              <a:rPr lang="en-US" sz="1400" dirty="0" smtClean="0">
                <a:solidFill>
                  <a:srgbClr val="9F9F9F"/>
                </a:solidFill>
                <a:latin typeface="Verdana" charset="0"/>
              </a:rPr>
              <a:t>Proposed Treatment Plan</a:t>
            </a:r>
            <a:endParaRPr lang="en-US" sz="1400" dirty="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153400" cy="1828800"/>
          </a:xfrm>
        </p:spPr>
        <p:txBody>
          <a:bodyPr/>
          <a:lstStyle/>
          <a:p>
            <a:pPr algn="ctr"/>
            <a:r>
              <a:rPr lang="en-US" sz="4400">
                <a:solidFill>
                  <a:srgbClr val="969696"/>
                </a:solidFill>
                <a:latin typeface="Verdana" charset="0"/>
                <a:ea typeface="ＭＳ Ｐゴシック" charset="0"/>
              </a:rPr>
              <a:t>Group Treatment Planning </a:t>
            </a:r>
          </a:p>
        </p:txBody>
      </p:sp>
      <p:sp>
        <p:nvSpPr>
          <p:cNvPr id="4" name="TextBox 3"/>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5" name="Picture 4"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5"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the goals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602883" cy="307777"/>
          </a:xfrm>
          <a:prstGeom prst="rect">
            <a:avLst/>
          </a:prstGeom>
        </p:spPr>
        <p:txBody>
          <a:bodyPr wrap="none">
            <a:spAutoFit/>
          </a:bodyPr>
          <a:lstStyle/>
          <a:p>
            <a:r>
              <a:rPr lang="en-US" sz="1400" dirty="0" smtClean="0">
                <a:solidFill>
                  <a:srgbClr val="9F9F9F"/>
                </a:solidFill>
                <a:latin typeface="Verdana" charset="0"/>
              </a:rPr>
              <a:t>Review of Treatment Goals</a:t>
            </a:r>
            <a:endParaRPr lang="en-US" sz="1400" dirty="0"/>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009650" y="2057400"/>
            <a:ext cx="7116763" cy="1468438"/>
          </a:xfrm>
        </p:spPr>
        <p:txBody>
          <a:bodyPr/>
          <a:lstStyle/>
          <a:p>
            <a:pPr algn="ctr"/>
            <a:r>
              <a:rPr lang="en-US" sz="4400">
                <a:solidFill>
                  <a:srgbClr val="969696"/>
                </a:solidFill>
                <a:latin typeface="Verdana" charset="0"/>
                <a:ea typeface="ＭＳ Ｐゴシック" charset="0"/>
              </a:rPr>
              <a:t>Active Treatment</a:t>
            </a:r>
          </a:p>
        </p:txBody>
      </p:sp>
      <p:sp>
        <p:nvSpPr>
          <p:cNvPr id="4" name="TextBox 3"/>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5" name="Picture 4"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1"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dirty="0">
                <a:solidFill>
                  <a:srgbClr val="FFFFFF"/>
                </a:solidFill>
                <a:latin typeface="Verdana" charset="0"/>
                <a:ea typeface="ＭＳ Ｐゴシック" charset="0"/>
                <a:cs typeface="ＭＳ Ｐゴシック" charset="0"/>
              </a:rPr>
              <a:t>Enter Phase I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638939" cy="307777"/>
          </a:xfrm>
          <a:prstGeom prst="rect">
            <a:avLst/>
          </a:prstGeom>
        </p:spPr>
        <p:txBody>
          <a:bodyPr wrap="none">
            <a:spAutoFit/>
          </a:bodyPr>
          <a:lstStyle/>
          <a:p>
            <a:r>
              <a:rPr lang="en-US" sz="1400" dirty="0" smtClean="0">
                <a:solidFill>
                  <a:srgbClr val="9F9F9F"/>
                </a:solidFill>
                <a:latin typeface="Verdana" charset="0"/>
              </a:rPr>
              <a:t>Active Treatment – Phase I</a:t>
            </a:r>
            <a:endParaRPr lang="en-US" sz="1400" dirty="0"/>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9"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II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8" name="Rectangle 7"/>
          <p:cNvSpPr/>
          <p:nvPr/>
        </p:nvSpPr>
        <p:spPr>
          <a:xfrm>
            <a:off x="0" y="-24888"/>
            <a:ext cx="2714505" cy="307777"/>
          </a:xfrm>
          <a:prstGeom prst="rect">
            <a:avLst/>
          </a:prstGeom>
        </p:spPr>
        <p:txBody>
          <a:bodyPr wrap="none">
            <a:spAutoFit/>
          </a:bodyPr>
          <a:lstStyle/>
          <a:p>
            <a:r>
              <a:rPr lang="en-US" sz="1400" dirty="0" smtClean="0">
                <a:solidFill>
                  <a:srgbClr val="9F9F9F"/>
                </a:solidFill>
                <a:latin typeface="Verdana" charset="0"/>
              </a:rPr>
              <a:t>Active Treatment – Phase II</a:t>
            </a:r>
            <a:endParaRPr lang="en-US" sz="1400" dirty="0"/>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7"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III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790072" cy="307777"/>
          </a:xfrm>
          <a:prstGeom prst="rect">
            <a:avLst/>
          </a:prstGeom>
        </p:spPr>
        <p:txBody>
          <a:bodyPr wrap="none">
            <a:spAutoFit/>
          </a:bodyPr>
          <a:lstStyle/>
          <a:p>
            <a:r>
              <a:rPr lang="en-US" sz="1400" dirty="0" smtClean="0">
                <a:solidFill>
                  <a:srgbClr val="9F9F9F"/>
                </a:solidFill>
                <a:latin typeface="Verdana" charset="0"/>
              </a:rPr>
              <a:t>Active Treatment – Phase III</a:t>
            </a:r>
            <a:endParaRPr lang="en-US" sz="1400" dirty="0"/>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5"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IV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775119" cy="307777"/>
          </a:xfrm>
          <a:prstGeom prst="rect">
            <a:avLst/>
          </a:prstGeom>
        </p:spPr>
        <p:txBody>
          <a:bodyPr wrap="none">
            <a:spAutoFit/>
          </a:bodyPr>
          <a:lstStyle/>
          <a:p>
            <a:r>
              <a:rPr lang="en-US" sz="1400" dirty="0" smtClean="0">
                <a:solidFill>
                  <a:srgbClr val="9F9F9F"/>
                </a:solidFill>
                <a:latin typeface="Verdana" charset="0"/>
              </a:rPr>
              <a:t>Active Treatment – Phase IV</a:t>
            </a:r>
            <a:endParaRPr lang="en-US" sz="1400" dirty="0"/>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3"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V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698175" cy="307777"/>
          </a:xfrm>
          <a:prstGeom prst="rect">
            <a:avLst/>
          </a:prstGeom>
        </p:spPr>
        <p:txBody>
          <a:bodyPr wrap="none">
            <a:spAutoFit/>
          </a:bodyPr>
          <a:lstStyle/>
          <a:p>
            <a:r>
              <a:rPr lang="en-US" sz="1400" dirty="0" smtClean="0">
                <a:solidFill>
                  <a:srgbClr val="9F9F9F"/>
                </a:solidFill>
                <a:latin typeface="Verdana" charset="0"/>
              </a:rPr>
              <a:t>Active Treatment – Phase V</a:t>
            </a:r>
            <a:endParaRPr lang="en-US" sz="1400"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990600" y="1752600"/>
            <a:ext cx="7116763" cy="3810000"/>
          </a:xfrm>
        </p:spPr>
        <p:txBody>
          <a:bodyPr/>
          <a:lstStyle/>
          <a:p>
            <a:pPr algn="ctr" eaLnBrk="1" hangingPunct="1"/>
            <a:r>
              <a:rPr lang="en-US" dirty="0">
                <a:solidFill>
                  <a:srgbClr val="FFFFFF"/>
                </a:solidFill>
                <a:latin typeface="Verdana" charset="0"/>
                <a:ea typeface="ＭＳ Ｐゴシック" charset="0"/>
              </a:rPr>
              <a:t>Treating Clinicians: </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(Enter name(s) of clinicians here)</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Age at initial presentation: </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(Enter age &amp; gender here)</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Initial presentation date: </a:t>
            </a:r>
            <a:br>
              <a:rPr lang="en-US" dirty="0">
                <a:solidFill>
                  <a:srgbClr val="FFFFFF"/>
                </a:solidFill>
                <a:latin typeface="Verdana" charset="0"/>
                <a:ea typeface="ＭＳ Ｐゴシック" charset="0"/>
              </a:rPr>
            </a:br>
            <a:r>
              <a:rPr lang="en-US" dirty="0">
                <a:solidFill>
                  <a:srgbClr val="FFFFFF"/>
                </a:solidFill>
                <a:latin typeface="Verdana" charset="0"/>
                <a:ea typeface="ＭＳ Ｐゴシック" charset="0"/>
              </a:rPr>
              <a:t>(Enter date here)</a:t>
            </a:r>
            <a:br>
              <a:rPr lang="en-US" dirty="0">
                <a:solidFill>
                  <a:srgbClr val="FFFFFF"/>
                </a:solidFill>
                <a:latin typeface="Verdana" charset="0"/>
                <a:ea typeface="ＭＳ Ｐゴシック" charset="0"/>
              </a:rPr>
            </a:br>
            <a:endParaRPr lang="en-US" dirty="0">
              <a:solidFill>
                <a:srgbClr val="FFFFFF"/>
              </a:solidFill>
              <a:latin typeface="Verdana" charset="0"/>
              <a:ea typeface="ＭＳ Ｐゴシック" charset="0"/>
            </a:endParaRP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1"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VI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761669" cy="307777"/>
          </a:xfrm>
          <a:prstGeom prst="rect">
            <a:avLst/>
          </a:prstGeom>
        </p:spPr>
        <p:txBody>
          <a:bodyPr wrap="none">
            <a:spAutoFit/>
          </a:bodyPr>
          <a:lstStyle/>
          <a:p>
            <a:r>
              <a:rPr lang="en-US" sz="1400" dirty="0" smtClean="0">
                <a:solidFill>
                  <a:srgbClr val="9F9F9F"/>
                </a:solidFill>
                <a:latin typeface="Verdana" charset="0"/>
              </a:rPr>
              <a:t>Active Treatment – Phase VI</a:t>
            </a:r>
            <a:endParaRPr lang="en-US" sz="1400" dirty="0"/>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9"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Phase VII treatment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2837235" cy="307777"/>
          </a:xfrm>
          <a:prstGeom prst="rect">
            <a:avLst/>
          </a:prstGeom>
        </p:spPr>
        <p:txBody>
          <a:bodyPr wrap="none">
            <a:spAutoFit/>
          </a:bodyPr>
          <a:lstStyle/>
          <a:p>
            <a:r>
              <a:rPr lang="en-US" sz="1400" dirty="0" smtClean="0">
                <a:solidFill>
                  <a:srgbClr val="9F9F9F"/>
                </a:solidFill>
                <a:latin typeface="Verdana" charset="0"/>
              </a:rPr>
              <a:t>Active Treatment – Phase VII</a:t>
            </a:r>
            <a:endParaRPr lang="en-US" sz="1400" dirty="0"/>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Text Placeholder 2"/>
          <p:cNvSpPr>
            <a:spLocks noGrp="1"/>
          </p:cNvSpPr>
          <p:nvPr>
            <p:ph type="body" idx="1"/>
          </p:nvPr>
        </p:nvSpPr>
        <p:spPr>
          <a:xfrm>
            <a:off x="838200" y="381000"/>
            <a:ext cx="7467600" cy="5257800"/>
          </a:xfrm>
        </p:spPr>
        <p:txBody>
          <a:bodyPr/>
          <a:lstStyle/>
          <a:p>
            <a:pPr marL="342900" indent="-342900"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commentary here.</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7" name="Rectangle 6"/>
          <p:cNvSpPr/>
          <p:nvPr/>
        </p:nvSpPr>
        <p:spPr>
          <a:xfrm>
            <a:off x="0" y="-24888"/>
            <a:ext cx="1351652" cy="307777"/>
          </a:xfrm>
          <a:prstGeom prst="rect">
            <a:avLst/>
          </a:prstGeom>
        </p:spPr>
        <p:txBody>
          <a:bodyPr wrap="none">
            <a:spAutoFit/>
          </a:bodyPr>
          <a:lstStyle/>
          <a:p>
            <a:r>
              <a:rPr lang="en-US" sz="1400" dirty="0" smtClean="0">
                <a:solidFill>
                  <a:srgbClr val="9F9F9F"/>
                </a:solidFill>
                <a:latin typeface="Verdana" charset="0"/>
              </a:rPr>
              <a:t>Commentary</a:t>
            </a:r>
            <a:endParaRPr lang="en-US" sz="1400" dirty="0"/>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Text Placeholder 2"/>
          <p:cNvSpPr txBox="1">
            <a:spLocks/>
          </p:cNvSpPr>
          <p:nvPr/>
        </p:nvSpPr>
        <p:spPr bwMode="auto">
          <a:xfrm>
            <a:off x="838200" y="381000"/>
            <a:ext cx="7467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eaLnBrk="0" hangingPunct="0">
              <a:defRPr sz="2400">
                <a:solidFill>
                  <a:schemeClr val="tx1"/>
                </a:solidFill>
                <a:latin typeface="Arial" charset="0"/>
                <a:ea typeface="ＭＳ Ｐゴシック" charset="0"/>
                <a:cs typeface="ＭＳ Ｐゴシック" charset="0"/>
              </a:defRPr>
            </a:lvl1pPr>
            <a:lvl2pPr marL="37931725" indent="-37474525" defTabSz="457200"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20000"/>
              </a:spcBef>
              <a:spcAft>
                <a:spcPts val="600"/>
              </a:spcAft>
              <a:buClr>
                <a:schemeClr val="tx2"/>
              </a:buClr>
              <a:buFont typeface="Wingdings" charset="0"/>
              <a:buChar char="§"/>
            </a:pPr>
            <a:r>
              <a:rPr lang="en-US">
                <a:solidFill>
                  <a:srgbClr val="FFFFFF"/>
                </a:solidFill>
                <a:latin typeface="Verdana" charset="0"/>
              </a:rPr>
              <a:t>Enter post-treatment information and/or commentary here.</a:t>
            </a:r>
          </a:p>
        </p:txBody>
      </p:sp>
      <p:sp>
        <p:nvSpPr>
          <p:cNvPr id="7" name="TextBox 6"/>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8" name="Picture 7"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9" name="Rectangle 8"/>
          <p:cNvSpPr/>
          <p:nvPr/>
        </p:nvSpPr>
        <p:spPr>
          <a:xfrm>
            <a:off x="0" y="-24888"/>
            <a:ext cx="2496196" cy="307777"/>
          </a:xfrm>
          <a:prstGeom prst="rect">
            <a:avLst/>
          </a:prstGeom>
        </p:spPr>
        <p:txBody>
          <a:bodyPr wrap="none">
            <a:spAutoFit/>
          </a:bodyPr>
          <a:lstStyle/>
          <a:p>
            <a:r>
              <a:rPr lang="en-US" sz="1400" dirty="0" smtClean="0">
                <a:solidFill>
                  <a:srgbClr val="9F9F9F"/>
                </a:solidFill>
                <a:latin typeface="Verdana" charset="0"/>
              </a:rPr>
              <a:t>Post-Treatment Follow-Up</a:t>
            </a:r>
            <a:endParaRPr lang="en-US" sz="1400" dirty="0"/>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Text Placeholder 2"/>
          <p:cNvSpPr>
            <a:spLocks noGrp="1"/>
          </p:cNvSpPr>
          <p:nvPr>
            <p:ph type="body" idx="1"/>
          </p:nvPr>
        </p:nvSpPr>
        <p:spPr>
          <a:xfrm>
            <a:off x="838200" y="609600"/>
            <a:ext cx="7116763" cy="5029200"/>
          </a:xfrm>
        </p:spPr>
        <p:txBody>
          <a:bodyPr/>
          <a:lstStyle/>
          <a:p>
            <a:pPr algn="l" eaLnBrk="1" hangingPunct="1">
              <a:buFont typeface="Wingdings" charset="0"/>
              <a:buChar char="§"/>
            </a:pPr>
            <a:r>
              <a:rPr lang="en-US" sz="2400" dirty="0">
                <a:solidFill>
                  <a:srgbClr val="FFFFFF"/>
                </a:solidFill>
                <a:latin typeface="Verdana" charset="0"/>
                <a:ea typeface="ＭＳ Ｐゴシック" charset="0"/>
                <a:cs typeface="ＭＳ Ｐゴシック" charset="0"/>
              </a:rPr>
              <a:t>Enter case description here.</a:t>
            </a:r>
          </a:p>
        </p:txBody>
      </p:sp>
      <p:sp>
        <p:nvSpPr>
          <p:cNvPr id="6" name="TextBox 5"/>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7" name="Picture 6"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8" name="Rectangle 7"/>
          <p:cNvSpPr/>
          <p:nvPr/>
        </p:nvSpPr>
        <p:spPr>
          <a:xfrm>
            <a:off x="0" y="-24888"/>
            <a:ext cx="2615682" cy="307777"/>
          </a:xfrm>
          <a:prstGeom prst="rect">
            <a:avLst/>
          </a:prstGeom>
        </p:spPr>
        <p:txBody>
          <a:bodyPr wrap="none">
            <a:spAutoFit/>
          </a:bodyPr>
          <a:lstStyle/>
          <a:p>
            <a:r>
              <a:rPr lang="en-US" sz="1400" dirty="0">
                <a:solidFill>
                  <a:srgbClr val="9F9F9F"/>
                </a:solidFill>
                <a:latin typeface="Verdana" charset="0"/>
              </a:rPr>
              <a:t>Introduction &amp; Background</a:t>
            </a:r>
            <a:endParaRPr lang="en-US" sz="1400"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Text Placeholder 2"/>
          <p:cNvSpPr>
            <a:spLocks noGrp="1"/>
          </p:cNvSpPr>
          <p:nvPr>
            <p:ph type="body" idx="1"/>
          </p:nvPr>
        </p:nvSpPr>
        <p:spPr>
          <a:xfrm>
            <a:off x="838200" y="609600"/>
            <a:ext cx="7116763" cy="4876800"/>
          </a:xfrm>
        </p:spPr>
        <p:txBody>
          <a:bodyPr/>
          <a:lstStyle/>
          <a:p>
            <a:pPr algn="l" eaLnBrk="1" hangingPunct="1">
              <a:buFont typeface="Wingdings" charset="0"/>
              <a:buChar char="§"/>
            </a:pPr>
            <a:r>
              <a:rPr lang="en-US" sz="2400">
                <a:solidFill>
                  <a:srgbClr val="FFFFFF"/>
                </a:solidFill>
                <a:latin typeface="Verdana" charset="0"/>
                <a:ea typeface="ＭＳ Ｐゴシック" charset="0"/>
                <a:cs typeface="ＭＳ Ｐゴシック" charset="0"/>
              </a:rPr>
              <a:t>Enter patient information here.</a:t>
            </a:r>
          </a:p>
        </p:txBody>
      </p:sp>
      <p:sp>
        <p:nvSpPr>
          <p:cNvPr id="6" name="TextBox 5"/>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7" name="Picture 6"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9" name="Rectangle 8"/>
          <p:cNvSpPr/>
          <p:nvPr/>
        </p:nvSpPr>
        <p:spPr>
          <a:xfrm>
            <a:off x="0" y="-24888"/>
            <a:ext cx="1558101" cy="307777"/>
          </a:xfrm>
          <a:prstGeom prst="rect">
            <a:avLst/>
          </a:prstGeom>
        </p:spPr>
        <p:txBody>
          <a:bodyPr wrap="none">
            <a:spAutoFit/>
          </a:bodyPr>
          <a:lstStyle/>
          <a:p>
            <a:r>
              <a:rPr lang="en-US" sz="1400" dirty="0" smtClean="0">
                <a:solidFill>
                  <a:srgbClr val="9F9F9F"/>
                </a:solidFill>
                <a:latin typeface="Verdana" charset="0"/>
              </a:rPr>
              <a:t>Medical History</a:t>
            </a:r>
            <a:endParaRPr lang="en-US" sz="1400"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a:xfrm>
            <a:off x="1066800" y="2133600"/>
            <a:ext cx="7116763" cy="1468438"/>
          </a:xfrm>
        </p:spPr>
        <p:txBody>
          <a:bodyPr/>
          <a:lstStyle/>
          <a:p>
            <a:pPr algn="ctr" eaLnBrk="1" hangingPunct="1"/>
            <a:r>
              <a:rPr lang="en-US" sz="4400">
                <a:solidFill>
                  <a:srgbClr val="9F9F9F"/>
                </a:solidFill>
                <a:latin typeface="Verdana" charset="0"/>
                <a:ea typeface="ＭＳ Ｐゴシック" charset="0"/>
              </a:rPr>
              <a:t>Diagnostic Findings</a:t>
            </a:r>
          </a:p>
        </p:txBody>
      </p:sp>
      <p:sp>
        <p:nvSpPr>
          <p:cNvPr id="5" name="TextBox 4"/>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6" name="Picture 5"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ext Placeholder 2"/>
          <p:cNvSpPr>
            <a:spLocks noGrp="1"/>
          </p:cNvSpPr>
          <p:nvPr>
            <p:ph type="body" idx="1"/>
          </p:nvPr>
        </p:nvSpPr>
        <p:spPr>
          <a:xfrm>
            <a:off x="685800" y="228600"/>
            <a:ext cx="3124200" cy="685800"/>
          </a:xfrm>
        </p:spPr>
        <p:txBody>
          <a:bodyPr/>
          <a:lstStyle/>
          <a:p>
            <a:pPr algn="ctr" eaLnBrk="1" hangingPunct="1"/>
            <a:r>
              <a:rPr lang="en-US">
                <a:solidFill>
                  <a:srgbClr val="FFFFFF"/>
                </a:solidFill>
                <a:latin typeface="Verdana" charset="0"/>
                <a:ea typeface="ＭＳ Ｐゴシック" charset="0"/>
                <a:cs typeface="ＭＳ Ｐゴシック" charset="0"/>
              </a:rPr>
              <a:t>Full Face Smile</a:t>
            </a:r>
          </a:p>
        </p:txBody>
      </p:sp>
      <p:sp>
        <p:nvSpPr>
          <p:cNvPr id="25603"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26628" name="Text Placeholder 4"/>
          <p:cNvSpPr>
            <a:spLocks noGrp="1"/>
          </p:cNvSpPr>
          <p:nvPr>
            <p:ph type="body" sz="quarter" idx="3"/>
          </p:nvPr>
        </p:nvSpPr>
        <p:spPr>
          <a:xfrm>
            <a:off x="4419600" y="228600"/>
            <a:ext cx="4041775" cy="639763"/>
          </a:xfrm>
        </p:spPr>
        <p:txBody>
          <a:bodyPr/>
          <a:lstStyle/>
          <a:p>
            <a:pPr algn="ctr" eaLnBrk="1" hangingPunct="1"/>
            <a:r>
              <a:rPr lang="en-US">
                <a:solidFill>
                  <a:srgbClr val="FFFFFF"/>
                </a:solidFill>
                <a:latin typeface="Verdana" charset="0"/>
                <a:ea typeface="ＭＳ Ｐゴシック" charset="0"/>
                <a:cs typeface="ＭＳ Ｐゴシック" charset="0"/>
              </a:rPr>
              <a:t>Full Face Repose</a:t>
            </a:r>
          </a:p>
        </p:txBody>
      </p:sp>
      <p:sp>
        <p:nvSpPr>
          <p:cNvPr id="25605"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26631" name="TextBox 11"/>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patient data here.</a:t>
            </a:r>
          </a:p>
        </p:txBody>
      </p:sp>
      <p:sp>
        <p:nvSpPr>
          <p:cNvPr id="9" name="TextBox 8"/>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0" name="Picture 9"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1" name="Rectangle 10"/>
          <p:cNvSpPr/>
          <p:nvPr/>
        </p:nvSpPr>
        <p:spPr>
          <a:xfrm>
            <a:off x="0" y="-24888"/>
            <a:ext cx="2390398" cy="307777"/>
          </a:xfrm>
          <a:prstGeom prst="rect">
            <a:avLst/>
          </a:prstGeom>
        </p:spPr>
        <p:txBody>
          <a:bodyPr wrap="none">
            <a:spAutoFit/>
          </a:bodyPr>
          <a:lstStyle/>
          <a:p>
            <a:r>
              <a:rPr lang="en-US" sz="1400" dirty="0" err="1" smtClean="0">
                <a:solidFill>
                  <a:srgbClr val="9F9F9F"/>
                </a:solidFill>
                <a:latin typeface="Verdana" charset="0"/>
              </a:rPr>
              <a:t>Extraoral</a:t>
            </a:r>
            <a:r>
              <a:rPr lang="en-US" sz="1400" dirty="0" smtClean="0">
                <a:solidFill>
                  <a:srgbClr val="9F9F9F"/>
                </a:solidFill>
                <a:latin typeface="Verdana" charset="0"/>
              </a:rPr>
              <a:t>/Facial Findings</a:t>
            </a:r>
            <a:endParaRPr lang="en-US" sz="1400" dirty="0"/>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Placeholder 2"/>
          <p:cNvSpPr>
            <a:spLocks noGrp="1"/>
          </p:cNvSpPr>
          <p:nvPr>
            <p:ph type="body" idx="1"/>
          </p:nvPr>
        </p:nvSpPr>
        <p:spPr>
          <a:xfrm>
            <a:off x="381000" y="228600"/>
            <a:ext cx="3810000" cy="685800"/>
          </a:xfrm>
        </p:spPr>
        <p:txBody>
          <a:bodyPr/>
          <a:lstStyle/>
          <a:p>
            <a:pPr algn="ctr" eaLnBrk="1" hangingPunct="1"/>
            <a:r>
              <a:rPr lang="en-US">
                <a:latin typeface="Verdana" charset="0"/>
                <a:ea typeface="ＭＳ Ｐゴシック" charset="0"/>
                <a:cs typeface="ＭＳ Ｐゴシック" charset="0"/>
              </a:rPr>
              <a:t>Full Face Profile Smile</a:t>
            </a:r>
          </a:p>
        </p:txBody>
      </p:sp>
      <p:sp>
        <p:nvSpPr>
          <p:cNvPr id="27651"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28676"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Full Face Profile Repose</a:t>
            </a:r>
          </a:p>
        </p:txBody>
      </p:sp>
      <p:sp>
        <p:nvSpPr>
          <p:cNvPr id="27653"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28678" name="TextBox 6"/>
          <p:cNvSpPr txBox="1">
            <a:spLocks noChangeArrowheads="1"/>
          </p:cNvSpPr>
          <p:nvPr/>
        </p:nvSpPr>
        <p:spPr bwMode="auto">
          <a:xfrm>
            <a:off x="762000" y="4191000"/>
            <a:ext cx="80772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tabLst>
                <a:tab pos="12700" algn="l"/>
                <a:tab pos="241300" algn="l"/>
                <a:tab pos="457200"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12700" algn="l"/>
                <a:tab pos="241300" algn="l"/>
                <a:tab pos="457200" algn="l"/>
              </a:tabLst>
              <a:defRPr sz="2400">
                <a:solidFill>
                  <a:schemeClr val="tx1"/>
                </a:solidFill>
                <a:latin typeface="Arial" charset="0"/>
                <a:ea typeface="ＭＳ Ｐゴシック" charset="0"/>
              </a:defRPr>
            </a:lvl2pPr>
            <a:lvl3pPr eaLnBrk="0" hangingPunct="0">
              <a:tabLst>
                <a:tab pos="12700" algn="l"/>
                <a:tab pos="241300" algn="l"/>
                <a:tab pos="457200" algn="l"/>
              </a:tabLst>
              <a:defRPr sz="2400">
                <a:solidFill>
                  <a:schemeClr val="tx1"/>
                </a:solidFill>
                <a:latin typeface="Arial" charset="0"/>
                <a:ea typeface="ＭＳ Ｐゴシック" charset="0"/>
              </a:defRPr>
            </a:lvl3pPr>
            <a:lvl4pPr eaLnBrk="0" hangingPunct="0">
              <a:tabLst>
                <a:tab pos="12700" algn="l"/>
                <a:tab pos="241300" algn="l"/>
                <a:tab pos="457200" algn="l"/>
              </a:tabLst>
              <a:defRPr sz="2400">
                <a:solidFill>
                  <a:schemeClr val="tx1"/>
                </a:solidFill>
                <a:latin typeface="Arial" charset="0"/>
                <a:ea typeface="ＭＳ Ｐゴシック" charset="0"/>
              </a:defRPr>
            </a:lvl4pPr>
            <a:lvl5pPr eaLnBrk="0" hangingPunct="0">
              <a:tabLst>
                <a:tab pos="12700" algn="l"/>
                <a:tab pos="241300" algn="l"/>
                <a:tab pos="457200"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12700" algn="l"/>
                <a:tab pos="241300" algn="l"/>
                <a:tab pos="457200" algn="l"/>
              </a:tabLst>
              <a:defRPr sz="2400">
                <a:solidFill>
                  <a:schemeClr val="tx1"/>
                </a:solidFill>
                <a:latin typeface="Arial" charset="0"/>
                <a:ea typeface="ＭＳ Ｐゴシック" charset="0"/>
              </a:defRPr>
            </a:lvl9pPr>
          </a:lstStyle>
          <a:p>
            <a:pPr eaLnBrk="1" hangingPunct="1">
              <a:lnSpc>
                <a:spcPct val="115000"/>
              </a:lnSpc>
              <a:buFont typeface="Wingdings" charset="0"/>
              <a:buChar char="§"/>
            </a:pPr>
            <a:endParaRPr lang="en-US">
              <a:solidFill>
                <a:srgbClr val="FFFFFF"/>
              </a:solidFill>
              <a:latin typeface="Verdana" charset="0"/>
              <a:cs typeface="Calibri" charset="0"/>
            </a:endParaRPr>
          </a:p>
          <a:p>
            <a:pPr eaLnBrk="1" hangingPunct="1">
              <a:lnSpc>
                <a:spcPct val="115000"/>
              </a:lnSpc>
              <a:buFont typeface="Wingdings" charset="0"/>
              <a:buChar char="§"/>
            </a:pPr>
            <a:endParaRPr lang="en-US">
              <a:solidFill>
                <a:srgbClr val="FFFFFF"/>
              </a:solidFill>
              <a:latin typeface="Verdana" charset="0"/>
              <a:cs typeface="Calibri" charset="0"/>
            </a:endParaRPr>
          </a:p>
          <a:p>
            <a:pPr eaLnBrk="1" hangingPunct="1">
              <a:lnSpc>
                <a:spcPct val="115000"/>
              </a:lnSpc>
              <a:buFont typeface="Wingdings" charset="0"/>
              <a:buChar char="§"/>
            </a:pPr>
            <a:endParaRPr lang="en-US">
              <a:solidFill>
                <a:srgbClr val="FFFFFF"/>
              </a:solidFill>
              <a:latin typeface="Verdana" charset="0"/>
              <a:cs typeface="Calibri" charset="0"/>
            </a:endParaRPr>
          </a:p>
          <a:p>
            <a:pPr eaLnBrk="1" hangingPunct="1">
              <a:lnSpc>
                <a:spcPct val="115000"/>
              </a:lnSpc>
              <a:buFont typeface="Wingdings" charset="0"/>
              <a:buChar char="§"/>
            </a:pPr>
            <a:endParaRPr lang="en-US">
              <a:solidFill>
                <a:srgbClr val="FFFFFF"/>
              </a:solidFill>
              <a:latin typeface="Verdana" charset="0"/>
              <a:cs typeface="Calibri" charset="0"/>
            </a:endParaRPr>
          </a:p>
        </p:txBody>
      </p:sp>
      <p:sp>
        <p:nvSpPr>
          <p:cNvPr id="28680" name="TextBox 10"/>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patient findings here.</a:t>
            </a:r>
          </a:p>
        </p:txBody>
      </p:sp>
      <p:sp>
        <p:nvSpPr>
          <p:cNvPr id="10" name="TextBox 9"/>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1" name="Picture 10"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2" name="Rectangle 11"/>
          <p:cNvSpPr/>
          <p:nvPr/>
        </p:nvSpPr>
        <p:spPr>
          <a:xfrm>
            <a:off x="0" y="-24888"/>
            <a:ext cx="2390398" cy="307777"/>
          </a:xfrm>
          <a:prstGeom prst="rect">
            <a:avLst/>
          </a:prstGeom>
        </p:spPr>
        <p:txBody>
          <a:bodyPr wrap="none">
            <a:spAutoFit/>
          </a:bodyPr>
          <a:lstStyle/>
          <a:p>
            <a:r>
              <a:rPr lang="en-US" sz="1400" dirty="0" err="1" smtClean="0">
                <a:solidFill>
                  <a:srgbClr val="9F9F9F"/>
                </a:solidFill>
                <a:latin typeface="Verdana" charset="0"/>
              </a:rPr>
              <a:t>Extraoral</a:t>
            </a:r>
            <a:r>
              <a:rPr lang="en-US" sz="1400" dirty="0" smtClean="0">
                <a:solidFill>
                  <a:srgbClr val="9F9F9F"/>
                </a:solidFill>
                <a:latin typeface="Verdana" charset="0"/>
              </a:rPr>
              <a:t>/Facial Findings</a:t>
            </a:r>
            <a:endParaRPr lang="en-US" sz="1400" dirty="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ext Placeholder 2"/>
          <p:cNvSpPr>
            <a:spLocks noGrp="1"/>
          </p:cNvSpPr>
          <p:nvPr>
            <p:ph type="body" idx="1"/>
          </p:nvPr>
        </p:nvSpPr>
        <p:spPr>
          <a:xfrm>
            <a:off x="685800" y="228600"/>
            <a:ext cx="3124200" cy="685800"/>
          </a:xfrm>
        </p:spPr>
        <p:txBody>
          <a:bodyPr/>
          <a:lstStyle/>
          <a:p>
            <a:pPr algn="ctr" eaLnBrk="1" hangingPunct="1"/>
            <a:r>
              <a:rPr lang="en-US">
                <a:latin typeface="Verdana" charset="0"/>
                <a:ea typeface="ＭＳ Ｐゴシック" charset="0"/>
                <a:cs typeface="ＭＳ Ｐゴシック" charset="0"/>
              </a:rPr>
              <a:t>Smile Close-Up</a:t>
            </a:r>
          </a:p>
        </p:txBody>
      </p:sp>
      <p:sp>
        <p:nvSpPr>
          <p:cNvPr id="29699" name="Content Placeholder 3"/>
          <p:cNvSpPr>
            <a:spLocks noGrp="1"/>
          </p:cNvSpPr>
          <p:nvPr>
            <p:ph sz="half" idx="2"/>
          </p:nvPr>
        </p:nvSpPr>
        <p:spPr>
          <a:xfrm>
            <a:off x="838200" y="914400"/>
            <a:ext cx="2743200" cy="3200400"/>
          </a:xfrm>
        </p:spPr>
        <p:txBody>
          <a:bodyPr/>
          <a:lstStyle/>
          <a:p>
            <a:pPr eaLnBrk="1" hangingPunct="1"/>
            <a:endParaRPr lang="en-US">
              <a:latin typeface="Verdana" charset="0"/>
              <a:ea typeface="ＭＳ Ｐゴシック" charset="0"/>
              <a:cs typeface="ＭＳ Ｐゴシック" charset="0"/>
            </a:endParaRPr>
          </a:p>
        </p:txBody>
      </p:sp>
      <p:sp>
        <p:nvSpPr>
          <p:cNvPr id="30724" name="Text Placeholder 4"/>
          <p:cNvSpPr>
            <a:spLocks noGrp="1"/>
          </p:cNvSpPr>
          <p:nvPr>
            <p:ph type="body" sz="quarter" idx="3"/>
          </p:nvPr>
        </p:nvSpPr>
        <p:spPr>
          <a:xfrm>
            <a:off x="4419600" y="228600"/>
            <a:ext cx="4041775" cy="639763"/>
          </a:xfrm>
        </p:spPr>
        <p:txBody>
          <a:bodyPr/>
          <a:lstStyle/>
          <a:p>
            <a:pPr algn="ctr" eaLnBrk="1" hangingPunct="1"/>
            <a:r>
              <a:rPr lang="en-US">
                <a:latin typeface="Verdana" charset="0"/>
                <a:ea typeface="ＭＳ Ｐゴシック" charset="0"/>
                <a:cs typeface="ＭＳ Ｐゴシック" charset="0"/>
              </a:rPr>
              <a:t>Repose Close-Up</a:t>
            </a:r>
          </a:p>
        </p:txBody>
      </p:sp>
      <p:sp>
        <p:nvSpPr>
          <p:cNvPr id="29701" name="Content Placeholder 5"/>
          <p:cNvSpPr>
            <a:spLocks noGrp="1"/>
          </p:cNvSpPr>
          <p:nvPr>
            <p:ph sz="quarter" idx="4"/>
          </p:nvPr>
        </p:nvSpPr>
        <p:spPr>
          <a:xfrm>
            <a:off x="5029200" y="914400"/>
            <a:ext cx="2819400" cy="3200400"/>
          </a:xfrm>
        </p:spPr>
        <p:txBody>
          <a:bodyPr/>
          <a:lstStyle/>
          <a:p>
            <a:pPr eaLnBrk="1" hangingPunct="1"/>
            <a:endParaRPr lang="en-US">
              <a:latin typeface="Verdana" charset="0"/>
              <a:ea typeface="ＭＳ Ｐゴシック" charset="0"/>
              <a:cs typeface="ＭＳ Ｐゴシック" charset="0"/>
            </a:endParaRPr>
          </a:p>
        </p:txBody>
      </p:sp>
      <p:sp>
        <p:nvSpPr>
          <p:cNvPr id="30727" name="TextBox 8"/>
          <p:cNvSpPr txBox="1">
            <a:spLocks noChangeArrowheads="1"/>
          </p:cNvSpPr>
          <p:nvPr/>
        </p:nvSpPr>
        <p:spPr bwMode="auto">
          <a:xfrm>
            <a:off x="762000" y="44196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charset="0"/>
              <a:buChar char="§"/>
            </a:pPr>
            <a:r>
              <a:rPr lang="en-US" sz="1800">
                <a:latin typeface="Verdana" charset="0"/>
              </a:rPr>
              <a:t>  </a:t>
            </a:r>
            <a:r>
              <a:rPr lang="en-US">
                <a:latin typeface="Verdana" charset="0"/>
              </a:rPr>
              <a:t>Enter data here.</a:t>
            </a:r>
          </a:p>
        </p:txBody>
      </p:sp>
      <p:sp>
        <p:nvSpPr>
          <p:cNvPr id="9" name="TextBox 8"/>
          <p:cNvSpPr txBox="1"/>
          <p:nvPr/>
        </p:nvSpPr>
        <p:spPr>
          <a:xfrm>
            <a:off x="0" y="6553200"/>
            <a:ext cx="9144000" cy="276999"/>
          </a:xfrm>
          <a:prstGeom prst="rect">
            <a:avLst/>
          </a:prstGeom>
          <a:noFill/>
        </p:spPr>
        <p:txBody>
          <a:bodyPr wrap="square" rtlCol="0">
            <a:spAutoFit/>
          </a:bodyPr>
          <a:lstStyle/>
          <a:p>
            <a:pPr algn="ctr"/>
            <a:r>
              <a:rPr lang="en-US" sz="600" dirty="0" smtClean="0">
                <a:solidFill>
                  <a:schemeClr val="accent6">
                    <a:lumMod val="60000"/>
                    <a:lumOff val="40000"/>
                  </a:schemeClr>
                </a:solidFill>
              </a:rPr>
              <a:t>© 2015 Seattle Study Club, Inc.</a:t>
            </a:r>
          </a:p>
          <a:p>
            <a:pPr algn="ctr"/>
            <a:r>
              <a:rPr lang="en-US" sz="600" dirty="0" smtClean="0">
                <a:solidFill>
                  <a:schemeClr val="accent6">
                    <a:lumMod val="60000"/>
                    <a:lumOff val="40000"/>
                  </a:schemeClr>
                </a:solidFill>
              </a:rPr>
              <a:t>Permissive use granted to members of the Seattle Study Club network only.</a:t>
            </a:r>
            <a:endParaRPr lang="en-US" sz="600" dirty="0">
              <a:solidFill>
                <a:schemeClr val="accent6">
                  <a:lumMod val="60000"/>
                  <a:lumOff val="40000"/>
                </a:schemeClr>
              </a:solidFill>
            </a:endParaRPr>
          </a:p>
        </p:txBody>
      </p:sp>
      <p:pic>
        <p:nvPicPr>
          <p:cNvPr id="10" name="Picture 9" descr="SSC PPT Banner_skinn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269875"/>
          </a:xfrm>
          <a:prstGeom prst="rect">
            <a:avLst/>
          </a:prstGeom>
        </p:spPr>
      </p:pic>
      <p:sp>
        <p:nvSpPr>
          <p:cNvPr id="11" name="Rectangle 10"/>
          <p:cNvSpPr/>
          <p:nvPr/>
        </p:nvSpPr>
        <p:spPr>
          <a:xfrm>
            <a:off x="0" y="-24888"/>
            <a:ext cx="1486655" cy="307777"/>
          </a:xfrm>
          <a:prstGeom prst="rect">
            <a:avLst/>
          </a:prstGeom>
        </p:spPr>
        <p:txBody>
          <a:bodyPr wrap="none">
            <a:spAutoFit/>
          </a:bodyPr>
          <a:lstStyle/>
          <a:p>
            <a:r>
              <a:rPr lang="en-US" sz="1400" dirty="0" smtClean="0">
                <a:solidFill>
                  <a:srgbClr val="9F9F9F"/>
                </a:solidFill>
                <a:latin typeface="Verdana" charset="0"/>
              </a:rPr>
              <a:t>Smile Analysis</a:t>
            </a:r>
            <a:endParaRPr lang="en-US" sz="1400" dirty="0"/>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Summer">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1221</TotalTime>
  <Words>2451</Words>
  <Application>Microsoft Office PowerPoint</Application>
  <PresentationFormat>On-screen Show (4:3)</PresentationFormat>
  <Paragraphs>232</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Summer</vt:lpstr>
      <vt:lpstr>  Treatment Planning Template</vt:lpstr>
      <vt:lpstr>Patient Name</vt:lpstr>
      <vt:lpstr>Treating Clinicians:  (Enter name(s) of clinicians here)  Age at initial presentation:  (Enter age &amp; gender here)  Initial presentation date:  (Enter date here) </vt:lpstr>
      <vt:lpstr>PowerPoint Presentation</vt:lpstr>
      <vt:lpstr>PowerPoint Presentation</vt:lpstr>
      <vt:lpstr>Diagnostic Findings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Group Treatment Planning </vt:lpstr>
      <vt:lpstr>PowerPoint Presentation</vt:lpstr>
      <vt:lpstr>Active Treatment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Fred Sakamoto</cp:lastModifiedBy>
  <cp:revision>58</cp:revision>
  <dcterms:created xsi:type="dcterms:W3CDTF">2011-08-22T19:32:27Z</dcterms:created>
  <dcterms:modified xsi:type="dcterms:W3CDTF">2017-03-02T05:39:01Z</dcterms:modified>
</cp:coreProperties>
</file>